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Lst>
  <p:notesMasterIdLst>
    <p:notesMasterId r:id="rId32"/>
  </p:notesMasterIdLst>
  <p:sldIdLst>
    <p:sldId id="256" r:id="rId2"/>
    <p:sldId id="258" r:id="rId3"/>
    <p:sldId id="257" r:id="rId4"/>
    <p:sldId id="259" r:id="rId5"/>
    <p:sldId id="260" r:id="rId6"/>
    <p:sldId id="281" r:id="rId7"/>
    <p:sldId id="262" r:id="rId8"/>
    <p:sldId id="261" r:id="rId9"/>
    <p:sldId id="263" r:id="rId10"/>
    <p:sldId id="264" r:id="rId11"/>
    <p:sldId id="266" r:id="rId12"/>
    <p:sldId id="265" r:id="rId13"/>
    <p:sldId id="267" r:id="rId14"/>
    <p:sldId id="268" r:id="rId15"/>
    <p:sldId id="282" r:id="rId16"/>
    <p:sldId id="283" r:id="rId17"/>
    <p:sldId id="286"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887069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447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91773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0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205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453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3100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486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7863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8486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0331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878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329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45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020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1192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51675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0956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663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2636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150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2488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262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166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514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82954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1186291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4531069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17733049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308343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4704588"/>
            <a:ext cx="1983232" cy="273844"/>
          </a:xfrm>
        </p:spPr>
        <p:txBody>
          <a:bodyPr/>
          <a:lstStyle/>
          <a:p>
            <a:fld id="{B61BEF0D-F0BB-DE4B-95CE-6DB70DBA9567}" type="datetimeFigureOut">
              <a:rPr lang="en-US" smtClean="0"/>
              <a:pPr/>
              <a:t>2/2/2017</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5171470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8861911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6615218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4995149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34520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00804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2/2/2017</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1648880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B61BEF0D-F0BB-DE4B-95CE-6DB70DBA9567}" type="datetimeFigureOut">
              <a:rPr lang="en-US" smtClean="0"/>
              <a:pPr/>
              <a:t>2/2/2017</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9075668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26571" y="1055914"/>
            <a:ext cx="8360229" cy="2009761"/>
          </a:xfrm>
          <a:prstGeom prst="rect">
            <a:avLst/>
          </a:prstGeom>
        </p:spPr>
        <p:txBody>
          <a:bodyPr lIns="91425" tIns="91425" rIns="91425" bIns="91425" anchor="b" anchorCtr="0">
            <a:noAutofit/>
          </a:bodyPr>
          <a:lstStyle/>
          <a:p>
            <a:pPr lvl="0" algn="ctr">
              <a:spcBef>
                <a:spcPts val="0"/>
              </a:spcBef>
              <a:buNone/>
            </a:pPr>
            <a:r>
              <a:rPr lang="en" sz="4300" b="1" u="sng" dirty="0" smtClean="0">
                <a:latin typeface="+mn-lt"/>
                <a:ea typeface="Georgia"/>
                <a:cs typeface="Georgia"/>
                <a:sym typeface="Georgia"/>
              </a:rPr>
              <a:t>ECE 6554</a:t>
            </a:r>
            <a:r>
              <a:rPr lang="en" sz="4300" dirty="0" smtClean="0">
                <a:latin typeface="+mn-lt"/>
                <a:ea typeface="Georgia"/>
                <a:cs typeface="Georgia"/>
                <a:sym typeface="Georgia"/>
              </a:rPr>
              <a:t>: ADVANCED C.V</a:t>
            </a:r>
            <a:br>
              <a:rPr lang="en" sz="4300" dirty="0" smtClean="0">
                <a:latin typeface="+mn-lt"/>
                <a:ea typeface="Georgia"/>
                <a:cs typeface="Georgia"/>
                <a:sym typeface="Georgia"/>
              </a:rPr>
            </a:br>
            <a:r>
              <a:rPr lang="en" sz="4300" b="1" u="sng" dirty="0" smtClean="0">
                <a:latin typeface="+mn-lt"/>
                <a:ea typeface="Georgia"/>
                <a:cs typeface="Georgia"/>
                <a:sym typeface="Georgia"/>
              </a:rPr>
              <a:t>TOPIC</a:t>
            </a:r>
            <a:r>
              <a:rPr lang="en" sz="4300" dirty="0" smtClean="0">
                <a:latin typeface="+mn-lt"/>
                <a:ea typeface="Georgia"/>
                <a:cs typeface="Georgia"/>
                <a:sym typeface="Georgia"/>
              </a:rPr>
              <a:t>: </a:t>
            </a:r>
            <a:r>
              <a:rPr lang="en" sz="4300" dirty="0" smtClean="0">
                <a:latin typeface="+mn-lt"/>
                <a:ea typeface="Georgia"/>
                <a:cs typeface="Georgia"/>
                <a:sym typeface="Georgia"/>
              </a:rPr>
              <a:t>UNDERSTANDING </a:t>
            </a:r>
            <a:r>
              <a:rPr lang="en" sz="4300" dirty="0">
                <a:latin typeface="+mn-lt"/>
                <a:ea typeface="Georgia"/>
                <a:cs typeface="Georgia"/>
                <a:sym typeface="Georgia"/>
              </a:rPr>
              <a:t>OF DEEP NEURAL NETWORKS</a:t>
            </a:r>
          </a:p>
        </p:txBody>
      </p:sp>
      <p:sp>
        <p:nvSpPr>
          <p:cNvPr id="55" name="Shape 55"/>
          <p:cNvSpPr txBox="1">
            <a:spLocks noGrp="1"/>
          </p:cNvSpPr>
          <p:nvPr>
            <p:ph type="subTitle" idx="1"/>
          </p:nvPr>
        </p:nvSpPr>
        <p:spPr>
          <a:xfrm>
            <a:off x="5388428" y="3816790"/>
            <a:ext cx="3541844" cy="792600"/>
          </a:xfrm>
          <a:prstGeom prst="rect">
            <a:avLst/>
          </a:prstGeom>
        </p:spPr>
        <p:txBody>
          <a:bodyPr lIns="91425" tIns="91425" rIns="91425" bIns="91425" anchor="t" anchorCtr="0">
            <a:noAutofit/>
          </a:bodyPr>
          <a:lstStyle/>
          <a:p>
            <a:pPr lvl="0" algn="r" rtl="0">
              <a:spcBef>
                <a:spcPts val="0"/>
              </a:spcBef>
              <a:buNone/>
            </a:pPr>
            <a:r>
              <a:rPr lang="en" sz="2400" b="1" dirty="0">
                <a:solidFill>
                  <a:schemeClr val="accent1"/>
                </a:solidFill>
                <a:latin typeface="+mn-lt"/>
              </a:rPr>
              <a:t>By,</a:t>
            </a:r>
          </a:p>
          <a:p>
            <a:pPr lvl="0" algn="r">
              <a:spcBef>
                <a:spcPts val="0"/>
              </a:spcBef>
              <a:buNone/>
            </a:pPr>
            <a:r>
              <a:rPr lang="en" sz="2400" b="1" dirty="0">
                <a:solidFill>
                  <a:schemeClr val="accent1"/>
                </a:solidFill>
                <a:latin typeface="+mn-lt"/>
              </a:rPr>
              <a:t>Pranav </a:t>
            </a:r>
            <a:r>
              <a:rPr lang="en" sz="2400" b="1" dirty="0" smtClean="0">
                <a:solidFill>
                  <a:schemeClr val="accent1"/>
                </a:solidFill>
                <a:latin typeface="+mn-lt"/>
              </a:rPr>
              <a:t>Murthy,</a:t>
            </a:r>
          </a:p>
          <a:p>
            <a:pPr lvl="0" algn="r">
              <a:spcBef>
                <a:spcPts val="0"/>
              </a:spcBef>
              <a:buNone/>
            </a:pPr>
            <a:r>
              <a:rPr lang="en" sz="2400" b="1" dirty="0" smtClean="0">
                <a:solidFill>
                  <a:schemeClr val="accent1"/>
                </a:solidFill>
                <a:latin typeface="+mn-lt"/>
              </a:rPr>
              <a:t>Masters(CpE)</a:t>
            </a:r>
            <a:endParaRPr lang="en" sz="2400" b="1" dirty="0">
              <a:solidFill>
                <a:schemeClr val="accent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idx="4294967295"/>
          </p:nvPr>
        </p:nvSpPr>
        <p:spPr>
          <a:xfrm>
            <a:off x="141288" y="197757"/>
            <a:ext cx="8850312" cy="573088"/>
          </a:xfrm>
          <a:prstGeom prst="rect">
            <a:avLst/>
          </a:prstGeom>
        </p:spPr>
        <p:txBody>
          <a:bodyPr lIns="91425" tIns="91425" rIns="91425" bIns="91425" anchor="t" anchorCtr="0">
            <a:noAutofit/>
          </a:bodyPr>
          <a:lstStyle/>
          <a:p>
            <a:pPr lvl="0" algn="ctr">
              <a:spcBef>
                <a:spcPts val="0"/>
              </a:spcBef>
              <a:buNone/>
            </a:pPr>
            <a:r>
              <a:rPr lang="en" sz="2800" b="1" dirty="0">
                <a:latin typeface="Georgia" panose="02040502050405020303" pitchFamily="18" charset="0"/>
              </a:rPr>
              <a:t>PART 1: VISUALIZATION LIVE CONVNET ACTIVATIONS</a:t>
            </a:r>
          </a:p>
        </p:txBody>
      </p:sp>
      <p:sp>
        <p:nvSpPr>
          <p:cNvPr id="112" name="Shape 112"/>
          <p:cNvSpPr txBox="1">
            <a:spLocks noGrp="1"/>
          </p:cNvSpPr>
          <p:nvPr>
            <p:ph type="body" idx="4294967295"/>
          </p:nvPr>
        </p:nvSpPr>
        <p:spPr>
          <a:xfrm>
            <a:off x="305594" y="1206954"/>
            <a:ext cx="8521700" cy="3416300"/>
          </a:xfrm>
          <a:prstGeom prst="rect">
            <a:avLst/>
          </a:prstGeom>
        </p:spPr>
        <p:txBody>
          <a:bodyPr lIns="91425" tIns="91425" rIns="91425" bIns="91425" anchor="t" anchorCtr="0">
            <a:noAutofit/>
          </a:bodyPr>
          <a:lstStyle/>
          <a:p>
            <a:pPr marL="419100" indent="-285750">
              <a:spcBef>
                <a:spcPts val="0"/>
              </a:spcBef>
              <a:buSzPct val="100000"/>
            </a:pPr>
            <a:r>
              <a:rPr lang="en" sz="1800" dirty="0">
                <a:latin typeface="Georgia"/>
                <a:ea typeface="Georgia"/>
                <a:cs typeface="Georgia"/>
                <a:sym typeface="Georgia"/>
              </a:rPr>
              <a:t>Plot activation values for the neurons in each layer of a convnet in response to an image or video</a:t>
            </a:r>
            <a:r>
              <a:rPr lang="en" sz="1800" dirty="0" smtClean="0">
                <a:latin typeface="Georgia"/>
                <a:ea typeface="Georgia"/>
                <a:cs typeface="Georgia"/>
                <a:sym typeface="Georgia"/>
              </a:rPr>
              <a:t>.</a:t>
            </a:r>
          </a:p>
          <a:p>
            <a:pPr marL="419100" indent="-285750">
              <a:spcBef>
                <a:spcPts val="0"/>
              </a:spcBef>
              <a:buSzPct val="100000"/>
            </a:pPr>
            <a:endParaRPr lang="en" sz="1800" dirty="0">
              <a:latin typeface="Georgia"/>
              <a:ea typeface="Georgia"/>
              <a:cs typeface="Georgia"/>
              <a:sym typeface="Georgia"/>
            </a:endParaRPr>
          </a:p>
          <a:p>
            <a:pPr marL="419100" indent="-285750">
              <a:spcBef>
                <a:spcPts val="0"/>
              </a:spcBef>
              <a:buSzPct val="100000"/>
            </a:pPr>
            <a:r>
              <a:rPr lang="en" sz="1800" dirty="0">
                <a:latin typeface="Georgia"/>
                <a:ea typeface="Georgia"/>
                <a:cs typeface="Georgia"/>
                <a:sym typeface="Georgia"/>
              </a:rPr>
              <a:t>FC units plots are spatially uninformative and order of the units is irrelevant. </a:t>
            </a:r>
            <a:endParaRPr lang="en" sz="1800" dirty="0" smtClean="0">
              <a:latin typeface="Georgia"/>
              <a:ea typeface="Georgia"/>
              <a:cs typeface="Georgia"/>
              <a:sym typeface="Georgia"/>
            </a:endParaRPr>
          </a:p>
          <a:p>
            <a:pPr marL="419100" indent="-285750">
              <a:spcBef>
                <a:spcPts val="0"/>
              </a:spcBef>
              <a:buSzPct val="100000"/>
            </a:pPr>
            <a:endParaRPr lang="en" sz="1800" dirty="0">
              <a:latin typeface="Georgia"/>
              <a:ea typeface="Georgia"/>
              <a:cs typeface="Georgia"/>
              <a:sym typeface="Georgia"/>
            </a:endParaRPr>
          </a:p>
          <a:p>
            <a:pPr marL="419100" indent="-285750">
              <a:spcBef>
                <a:spcPts val="0"/>
              </a:spcBef>
              <a:buSzPct val="100000"/>
            </a:pPr>
            <a:r>
              <a:rPr lang="en" sz="1800" dirty="0">
                <a:latin typeface="Georgia"/>
                <a:ea typeface="Georgia"/>
                <a:cs typeface="Georgia"/>
                <a:sym typeface="Georgia"/>
              </a:rPr>
              <a:t>Filters are applied in a way that respects the underlying geometry.</a:t>
            </a:r>
          </a:p>
          <a:p>
            <a:pPr>
              <a:spcBef>
                <a:spcPts val="0"/>
              </a:spcBef>
            </a:pPr>
            <a:endParaRPr sz="1800" dirty="0">
              <a:latin typeface="Georgia"/>
              <a:ea typeface="Georgia"/>
              <a:cs typeface="Georgia"/>
              <a:sym typeface="Georgia"/>
            </a:endParaRPr>
          </a:p>
          <a:p>
            <a:pPr marL="419100" indent="-285750">
              <a:spcBef>
                <a:spcPts val="0"/>
              </a:spcBef>
              <a:buSzPct val="100000"/>
            </a:pPr>
            <a:r>
              <a:rPr lang="en" sz="1800" dirty="0">
                <a:latin typeface="Georgia"/>
                <a:ea typeface="Georgia"/>
                <a:cs typeface="Georgia"/>
                <a:sym typeface="Georgia"/>
              </a:rPr>
              <a:t>For example: for a 2D image, filter are applied in a 2D convolution over 2 spatial </a:t>
            </a:r>
            <a:r>
              <a:rPr lang="en" sz="1800" dirty="0" smtClean="0">
                <a:latin typeface="Georgia"/>
                <a:ea typeface="Georgia"/>
                <a:cs typeface="Georgia"/>
                <a:sym typeface="Georgia"/>
              </a:rPr>
              <a:t>dimensions. Convolution </a:t>
            </a:r>
            <a:r>
              <a:rPr lang="en" sz="1800" dirty="0">
                <a:latin typeface="Georgia"/>
                <a:ea typeface="Georgia"/>
                <a:cs typeface="Georgia"/>
                <a:sym typeface="Georgia"/>
              </a:rPr>
              <a:t>produces activations on subsequent layers for each channel that is spatially arranged.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idx="4294967295"/>
          </p:nvPr>
        </p:nvSpPr>
        <p:spPr>
          <a:xfrm>
            <a:off x="183625" y="281214"/>
            <a:ext cx="8521700" cy="573088"/>
          </a:xfrm>
          <a:prstGeom prst="rect">
            <a:avLst/>
          </a:prstGeom>
        </p:spPr>
        <p:txBody>
          <a:bodyPr lIns="91425" tIns="91425" rIns="91425" bIns="91425" anchor="t" anchorCtr="0">
            <a:noAutofit/>
          </a:bodyPr>
          <a:lstStyle/>
          <a:p>
            <a:pPr lvl="0" algn="ctr">
              <a:spcBef>
                <a:spcPts val="0"/>
              </a:spcBef>
              <a:buNone/>
            </a:pPr>
            <a:r>
              <a:rPr lang="en" sz="3200" b="1" dirty="0" smtClean="0">
                <a:latin typeface="Georgia" panose="02040502050405020303" pitchFamily="18" charset="0"/>
              </a:rPr>
              <a:t>DEMO SOFTWARE INTERFACE</a:t>
            </a:r>
            <a:endParaRPr lang="en" sz="3200" b="1" dirty="0">
              <a:latin typeface="Georgia" panose="02040502050405020303" pitchFamily="18" charset="0"/>
            </a:endParaRPr>
          </a:p>
        </p:txBody>
      </p:sp>
      <p:sp>
        <p:nvSpPr>
          <p:cNvPr id="123" name="Shape 123"/>
          <p:cNvSpPr txBox="1">
            <a:spLocks noGrp="1"/>
          </p:cNvSpPr>
          <p:nvPr>
            <p:ph type="body" idx="4294967295"/>
          </p:nvPr>
        </p:nvSpPr>
        <p:spPr>
          <a:xfrm>
            <a:off x="183625" y="989239"/>
            <a:ext cx="8521700" cy="3416300"/>
          </a:xfrm>
          <a:prstGeom prst="rect">
            <a:avLst/>
          </a:prstGeom>
        </p:spPr>
        <p:txBody>
          <a:bodyPr lIns="91425" tIns="91425" rIns="91425" bIns="91425" anchor="t" anchorCtr="0">
            <a:noAutofit/>
          </a:bodyPr>
          <a:lstStyle/>
          <a:p>
            <a:pPr marL="514350" indent="-285750">
              <a:spcBef>
                <a:spcPts val="0"/>
              </a:spcBef>
            </a:pPr>
            <a:r>
              <a:rPr lang="en" sz="1600" dirty="0" smtClean="0">
                <a:latin typeface="Georgia"/>
                <a:ea typeface="Georgia"/>
                <a:cs typeface="Georgia"/>
                <a:sym typeface="Georgia"/>
              </a:rPr>
              <a:t>Displays the output of all of the layers within the ConvNet</a:t>
            </a:r>
          </a:p>
          <a:p>
            <a:pPr marL="514350" indent="-285750">
              <a:spcBef>
                <a:spcPts val="0"/>
              </a:spcBef>
            </a:pPr>
            <a:r>
              <a:rPr lang="en" sz="1600" dirty="0" smtClean="0">
                <a:latin typeface="Georgia"/>
                <a:ea typeface="Georgia"/>
                <a:cs typeface="Georgia"/>
                <a:sym typeface="Georgia"/>
              </a:rPr>
              <a:t>The layers are displayed as a grid of smaller images and selecting that image within the grid zooms on that particular image.</a:t>
            </a:r>
            <a:endParaRPr lang="en" sz="1600" dirty="0">
              <a:latin typeface="Georgia"/>
              <a:ea typeface="Georgia"/>
              <a:cs typeface="Georgia"/>
              <a:sym typeface="Georgia"/>
            </a:endParaRPr>
          </a:p>
          <a:p>
            <a:pPr marL="514350" indent="-285750">
              <a:spcBef>
                <a:spcPts val="0"/>
              </a:spcBef>
            </a:pPr>
            <a:r>
              <a:rPr lang="en" sz="1600" dirty="0" smtClean="0">
                <a:latin typeface="Georgia"/>
                <a:ea typeface="Georgia"/>
                <a:cs typeface="Georgia"/>
                <a:sym typeface="Georgia"/>
              </a:rPr>
              <a:t>For example: Conv5 layer had </a:t>
            </a:r>
            <a:r>
              <a:rPr lang="en" sz="1600" dirty="0">
                <a:latin typeface="Georgia"/>
                <a:ea typeface="Georgia"/>
                <a:cs typeface="Georgia"/>
                <a:sym typeface="Georgia"/>
              </a:rPr>
              <a:t>256x13x13 where 256 are the number of images tiled as 16x16 with images that are grayscaled 13 x 13 images.</a:t>
            </a:r>
          </a:p>
          <a:p>
            <a:pPr marL="514350" indent="-285750">
              <a:spcBef>
                <a:spcPts val="0"/>
              </a:spcBef>
            </a:pPr>
            <a:r>
              <a:rPr lang="en" sz="1600" dirty="0">
                <a:latin typeface="Georgia"/>
                <a:ea typeface="Georgia"/>
                <a:cs typeface="Georgia"/>
                <a:sym typeface="Georgia"/>
              </a:rPr>
              <a:t>Below are zoomed in view of one particular channel of conv5 (151) that responds to human and animal faces,</a:t>
            </a:r>
          </a:p>
          <a:p>
            <a:pPr lvl="0">
              <a:spcBef>
                <a:spcPts val="0"/>
              </a:spcBef>
              <a:buNone/>
            </a:pPr>
            <a:endParaRPr dirty="0">
              <a:latin typeface="Georgia"/>
              <a:ea typeface="Georgia"/>
              <a:cs typeface="Georgia"/>
              <a:sym typeface="Georgia"/>
            </a:endParaRPr>
          </a:p>
        </p:txBody>
      </p:sp>
      <p:pic>
        <p:nvPicPr>
          <p:cNvPr id="124" name="Shape 124"/>
          <p:cNvPicPr preferRelativeResize="0"/>
          <p:nvPr/>
        </p:nvPicPr>
        <p:blipFill>
          <a:blip r:embed="rId3">
            <a:alphaModFix/>
          </a:blip>
          <a:stretch>
            <a:fillRect/>
          </a:stretch>
        </p:blipFill>
        <p:spPr>
          <a:xfrm>
            <a:off x="112545" y="2867389"/>
            <a:ext cx="2716424" cy="1538150"/>
          </a:xfrm>
          <a:prstGeom prst="rect">
            <a:avLst/>
          </a:prstGeom>
          <a:noFill/>
          <a:ln>
            <a:noFill/>
          </a:ln>
        </p:spPr>
      </p:pic>
      <p:pic>
        <p:nvPicPr>
          <p:cNvPr id="125" name="Shape 125"/>
          <p:cNvPicPr preferRelativeResize="0"/>
          <p:nvPr/>
        </p:nvPicPr>
        <p:blipFill>
          <a:blip r:embed="rId4">
            <a:alphaModFix/>
          </a:blip>
          <a:stretch>
            <a:fillRect/>
          </a:stretch>
        </p:blipFill>
        <p:spPr>
          <a:xfrm>
            <a:off x="3014210" y="3481160"/>
            <a:ext cx="2789450" cy="1557199"/>
          </a:xfrm>
          <a:prstGeom prst="rect">
            <a:avLst/>
          </a:prstGeom>
          <a:noFill/>
          <a:ln>
            <a:noFill/>
          </a:ln>
        </p:spPr>
      </p:pic>
      <p:pic>
        <p:nvPicPr>
          <p:cNvPr id="126" name="Shape 126"/>
          <p:cNvPicPr preferRelativeResize="0"/>
          <p:nvPr/>
        </p:nvPicPr>
        <p:blipFill>
          <a:blip r:embed="rId5">
            <a:alphaModFix/>
          </a:blip>
          <a:stretch>
            <a:fillRect/>
          </a:stretch>
        </p:blipFill>
        <p:spPr>
          <a:xfrm>
            <a:off x="5895472" y="2702560"/>
            <a:ext cx="3057028" cy="15572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0" y="0"/>
            <a:ext cx="9143999" cy="50339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idx="4294967295"/>
          </p:nvPr>
        </p:nvSpPr>
        <p:spPr>
          <a:xfrm>
            <a:off x="206829" y="203881"/>
            <a:ext cx="8521700" cy="573087"/>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OBSERVATIONS</a:t>
            </a:r>
          </a:p>
        </p:txBody>
      </p:sp>
      <p:sp>
        <p:nvSpPr>
          <p:cNvPr id="132" name="Shape 132"/>
          <p:cNvSpPr txBox="1">
            <a:spLocks noGrp="1"/>
          </p:cNvSpPr>
          <p:nvPr>
            <p:ph type="body" idx="4294967295"/>
          </p:nvPr>
        </p:nvSpPr>
        <p:spPr>
          <a:xfrm>
            <a:off x="206829" y="885371"/>
            <a:ext cx="8521700" cy="4034971"/>
          </a:xfrm>
          <a:prstGeom prst="rect">
            <a:avLst/>
          </a:prstGeom>
        </p:spPr>
        <p:txBody>
          <a:bodyPr lIns="91425" tIns="91425" rIns="91425" bIns="91425" anchor="t" anchorCtr="0">
            <a:noAutofit/>
          </a:bodyPr>
          <a:lstStyle/>
          <a:p>
            <a:pPr marL="457200" lvl="0" indent="-228600" rtl="0">
              <a:spcBef>
                <a:spcPts val="0"/>
              </a:spcBef>
              <a:buFont typeface="Georgia"/>
              <a:buChar char="●"/>
            </a:pPr>
            <a:r>
              <a:rPr lang="en" dirty="0">
                <a:latin typeface="Georgia"/>
                <a:ea typeface="Georgia"/>
                <a:cs typeface="Georgia"/>
                <a:sym typeface="Georgia"/>
              </a:rPr>
              <a:t>Representations on some images are surprisingly local; for instance in the paper, conv4 and con5 consisted detectors for text, flower, faces and fruits. Observed through live visualizations or optimized images</a:t>
            </a:r>
            <a:r>
              <a:rPr lang="en" dirty="0" smtClean="0">
                <a:latin typeface="Georgia"/>
                <a:ea typeface="Georgia"/>
                <a:cs typeface="Georgia"/>
                <a:sym typeface="Georgia"/>
              </a:rPr>
              <a:t>.</a:t>
            </a:r>
          </a:p>
          <a:p>
            <a:pPr marL="228600" lvl="0" indent="0" rtl="0">
              <a:spcBef>
                <a:spcPts val="0"/>
              </a:spcBef>
              <a:buNone/>
            </a:pPr>
            <a:endParaRPr lang="en" dirty="0">
              <a:latin typeface="Georgia"/>
              <a:ea typeface="Georgia"/>
              <a:cs typeface="Georgia"/>
              <a:sym typeface="Georgia"/>
            </a:endParaRPr>
          </a:p>
          <a:p>
            <a:pPr marL="457200" lvl="0" indent="-228600" rtl="0">
              <a:spcBef>
                <a:spcPts val="0"/>
              </a:spcBef>
              <a:buFont typeface="Georgia"/>
              <a:buChar char="●"/>
            </a:pPr>
            <a:r>
              <a:rPr lang="en" dirty="0">
                <a:latin typeface="Georgia"/>
                <a:ea typeface="Georgia"/>
                <a:cs typeface="Georgia"/>
                <a:sym typeface="Georgia"/>
              </a:rPr>
              <a:t>Classifying clear images from Flickr, Google Images, etc the classification was really confident and right most of the time</a:t>
            </a:r>
            <a:r>
              <a:rPr lang="en" dirty="0" smtClean="0">
                <a:latin typeface="Georgia"/>
                <a:ea typeface="Georgia"/>
                <a:cs typeface="Georgia"/>
                <a:sym typeface="Georgia"/>
              </a:rPr>
              <a:t>.</a:t>
            </a:r>
          </a:p>
          <a:p>
            <a:pPr marL="228600" lvl="0" indent="0" rtl="0">
              <a:spcBef>
                <a:spcPts val="0"/>
              </a:spcBef>
              <a:buNone/>
            </a:pPr>
            <a:endParaRPr lang="en" dirty="0">
              <a:latin typeface="Georgia"/>
              <a:ea typeface="Georgia"/>
              <a:cs typeface="Georgia"/>
              <a:sym typeface="Georgia"/>
            </a:endParaRPr>
          </a:p>
          <a:p>
            <a:pPr marL="457200" lvl="0" indent="-228600" rtl="0">
              <a:spcBef>
                <a:spcPts val="0"/>
              </a:spcBef>
              <a:buFont typeface="Georgia"/>
              <a:buChar char="●"/>
            </a:pPr>
            <a:r>
              <a:rPr lang="en" dirty="0">
                <a:latin typeface="Georgia"/>
                <a:ea typeface="Georgia"/>
                <a:cs typeface="Georgia"/>
                <a:sym typeface="Georgia"/>
              </a:rPr>
              <a:t>Results through webcam on the other hand was poorer. </a:t>
            </a:r>
          </a:p>
          <a:p>
            <a:pPr marL="914400" lvl="1" indent="-228600" rtl="0">
              <a:spcBef>
                <a:spcPts val="0"/>
              </a:spcBef>
              <a:buFont typeface="Georgia"/>
              <a:buChar char="○"/>
            </a:pPr>
            <a:r>
              <a:rPr lang="en" sz="1500" dirty="0">
                <a:latin typeface="Georgia"/>
                <a:ea typeface="Georgia"/>
                <a:cs typeface="Georgia"/>
                <a:sym typeface="Georgia"/>
              </a:rPr>
              <a:t>None of the images from the trained classes were shown to the net. Hence no single high probability (as expected)</a:t>
            </a:r>
          </a:p>
          <a:p>
            <a:pPr marL="914400" lvl="1" indent="-228600" rtl="0">
              <a:spcBef>
                <a:spcPts val="0"/>
              </a:spcBef>
              <a:buFont typeface="Georgia"/>
              <a:buChar char="○"/>
            </a:pPr>
            <a:r>
              <a:rPr lang="en" sz="1500" dirty="0">
                <a:latin typeface="Georgia"/>
                <a:ea typeface="Georgia"/>
                <a:cs typeface="Georgia"/>
                <a:sym typeface="Georgia"/>
              </a:rPr>
              <a:t>Incorrect prediction vectors varied aot  with noisy input from webcam. Sensitive to small changes in input. Plotting fc revealed the sensitivity to small input changes</a:t>
            </a:r>
            <a:r>
              <a:rPr lang="en" sz="1500" dirty="0" smtClean="0">
                <a:latin typeface="Georgia"/>
                <a:ea typeface="Georgia"/>
                <a:cs typeface="Georgia"/>
                <a:sym typeface="Georgia"/>
              </a:rPr>
              <a:t>.</a:t>
            </a:r>
          </a:p>
          <a:p>
            <a:pPr marL="685800" lvl="1" indent="0" rtl="0">
              <a:spcBef>
                <a:spcPts val="0"/>
              </a:spcBef>
              <a:buNone/>
            </a:pPr>
            <a:endParaRPr lang="en" sz="1500" dirty="0">
              <a:latin typeface="Georgia"/>
              <a:ea typeface="Georgia"/>
              <a:cs typeface="Georgia"/>
              <a:sym typeface="Georgia"/>
            </a:endParaRPr>
          </a:p>
          <a:p>
            <a:pPr marL="457200" lvl="0" indent="-228600" rtl="0">
              <a:spcBef>
                <a:spcPts val="0"/>
              </a:spcBef>
              <a:buFont typeface="Georgia"/>
              <a:buChar char="●"/>
            </a:pPr>
            <a:r>
              <a:rPr lang="en" dirty="0">
                <a:latin typeface="Georgia"/>
                <a:ea typeface="Georgia"/>
                <a:cs typeface="Georgia"/>
                <a:sym typeface="Georgia"/>
              </a:rPr>
              <a:t>The lower layers computations are more robust. For instance: when analyzing the conv5 it contains detectors for shoulders, face, text when subjects moved in front of the camera though nothing in the dataset explicitly stated these features.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9" name="Shape 139" descr="fig1.png"/>
          <p:cNvPicPr preferRelativeResize="0"/>
          <p:nvPr/>
        </p:nvPicPr>
        <p:blipFill>
          <a:blip r:embed="rId3">
            <a:alphaModFix/>
          </a:blip>
          <a:stretch>
            <a:fillRect/>
          </a:stretch>
        </p:blipFill>
        <p:spPr>
          <a:xfrm>
            <a:off x="5258336" y="1017824"/>
            <a:ext cx="4125150" cy="1635596"/>
          </a:xfrm>
          <a:prstGeom prst="rect">
            <a:avLst/>
          </a:prstGeom>
          <a:noFill/>
          <a:ln>
            <a:noFill/>
          </a:ln>
        </p:spPr>
      </p:pic>
      <p:sp>
        <p:nvSpPr>
          <p:cNvPr id="137" name="Shape 137"/>
          <p:cNvSpPr txBox="1">
            <a:spLocks noGrp="1"/>
          </p:cNvSpPr>
          <p:nvPr>
            <p:ph type="title" idx="4294967295"/>
          </p:nvPr>
        </p:nvSpPr>
        <p:spPr>
          <a:xfrm>
            <a:off x="452650" y="137876"/>
            <a:ext cx="8521700" cy="571500"/>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ADVANTAGES OF THE SOFTWARE TOOL	</a:t>
            </a:r>
          </a:p>
        </p:txBody>
      </p:sp>
      <p:sp>
        <p:nvSpPr>
          <p:cNvPr id="138" name="Shape 138"/>
          <p:cNvSpPr txBox="1">
            <a:spLocks noGrp="1"/>
          </p:cNvSpPr>
          <p:nvPr>
            <p:ph type="body" idx="4294967295"/>
          </p:nvPr>
        </p:nvSpPr>
        <p:spPr>
          <a:xfrm>
            <a:off x="337457" y="1017824"/>
            <a:ext cx="8521700" cy="3416300"/>
          </a:xfrm>
          <a:prstGeom prst="rect">
            <a:avLst/>
          </a:prstGeom>
        </p:spPr>
        <p:txBody>
          <a:bodyPr lIns="91425" tIns="91425" rIns="91425" bIns="91425" anchor="t" anchorCtr="0">
            <a:noAutofit/>
          </a:bodyPr>
          <a:lstStyle/>
          <a:p>
            <a:pPr marL="457200" lvl="0" indent="-228600" rtl="0">
              <a:spcBef>
                <a:spcPts val="0"/>
              </a:spcBef>
              <a:buFont typeface="Georgia"/>
              <a:buChar char="●"/>
            </a:pPr>
            <a:r>
              <a:rPr lang="en" dirty="0">
                <a:latin typeface="Georgia"/>
                <a:ea typeface="Georgia"/>
                <a:cs typeface="Georgia"/>
                <a:sym typeface="Georgia"/>
              </a:rPr>
              <a:t>Informative and easy to implement</a:t>
            </a:r>
            <a:r>
              <a:rPr lang="en" dirty="0" smtClean="0">
                <a:latin typeface="Georgia"/>
                <a:ea typeface="Georgia"/>
                <a:cs typeface="Georgia"/>
                <a:sym typeface="Georgia"/>
              </a:rPr>
              <a:t>.</a:t>
            </a:r>
          </a:p>
          <a:p>
            <a:pPr marL="228600" lvl="0" indent="0" rtl="0">
              <a:spcBef>
                <a:spcPts val="0"/>
              </a:spcBef>
              <a:buNone/>
            </a:pPr>
            <a:endParaRPr lang="en" dirty="0">
              <a:latin typeface="Georgia"/>
              <a:ea typeface="Georgia"/>
              <a:cs typeface="Georgia"/>
              <a:sym typeface="Georgia"/>
            </a:endParaRPr>
          </a:p>
          <a:p>
            <a:pPr marL="457200" lvl="0" indent="-228600" rtl="0">
              <a:spcBef>
                <a:spcPts val="0"/>
              </a:spcBef>
              <a:buFont typeface="Georgia"/>
              <a:buChar char="●"/>
            </a:pPr>
            <a:r>
              <a:rPr lang="en" dirty="0">
                <a:latin typeface="Georgia"/>
                <a:ea typeface="Georgia"/>
                <a:cs typeface="Georgia"/>
                <a:sym typeface="Georgia"/>
              </a:rPr>
              <a:t>Helps visualize the data flowing through the network</a:t>
            </a:r>
          </a:p>
          <a:p>
            <a:pPr lvl="0" rtl="0">
              <a:spcBef>
                <a:spcPts val="0"/>
              </a:spcBef>
              <a:buNone/>
            </a:pPr>
            <a:endParaRPr dirty="0">
              <a:latin typeface="Georgia"/>
              <a:ea typeface="Georgia"/>
              <a:cs typeface="Georgia"/>
              <a:sym typeface="Georgia"/>
            </a:endParaRPr>
          </a:p>
          <a:p>
            <a:pPr lvl="0" rtl="0">
              <a:spcBef>
                <a:spcPts val="0"/>
              </a:spcBef>
              <a:buNone/>
            </a:pPr>
            <a:endParaRPr dirty="0">
              <a:latin typeface="Georgia"/>
              <a:ea typeface="Georgia"/>
              <a:cs typeface="Georgia"/>
              <a:sym typeface="Georgia"/>
            </a:endParaRPr>
          </a:p>
          <a:p>
            <a:pPr lvl="0" rtl="0">
              <a:spcBef>
                <a:spcPts val="0"/>
              </a:spcBef>
              <a:buNone/>
            </a:pPr>
            <a:endParaRPr lang="en-US" dirty="0" smtClean="0">
              <a:latin typeface="Georgia"/>
              <a:ea typeface="Georgia"/>
              <a:cs typeface="Georgia"/>
              <a:sym typeface="Georgia"/>
            </a:endParaRPr>
          </a:p>
          <a:p>
            <a:pPr lvl="0" rtl="0">
              <a:spcBef>
                <a:spcPts val="0"/>
              </a:spcBef>
              <a:buNone/>
            </a:pPr>
            <a:endParaRPr lang="en-US" dirty="0">
              <a:latin typeface="Georgia"/>
              <a:ea typeface="Georgia"/>
              <a:cs typeface="Georgia"/>
              <a:sym typeface="Georgia"/>
            </a:endParaRPr>
          </a:p>
          <a:p>
            <a:pPr lvl="0" rtl="0">
              <a:spcBef>
                <a:spcPts val="0"/>
              </a:spcBef>
              <a:buNone/>
            </a:pPr>
            <a:endParaRPr lang="en-US" dirty="0" smtClean="0">
              <a:latin typeface="Georgia"/>
              <a:ea typeface="Georgia"/>
              <a:cs typeface="Georgia"/>
              <a:sym typeface="Georgia"/>
            </a:endParaRPr>
          </a:p>
          <a:p>
            <a:pPr marL="457200" lvl="0" indent="-228600" rtl="0">
              <a:spcBef>
                <a:spcPts val="0"/>
              </a:spcBef>
              <a:buFont typeface="Georgia"/>
              <a:buChar char="●"/>
            </a:pPr>
            <a:r>
              <a:rPr lang="en" dirty="0" smtClean="0">
                <a:latin typeface="Georgia"/>
                <a:ea typeface="Georgia"/>
                <a:cs typeface="Georgia"/>
                <a:sym typeface="Georgia"/>
              </a:rPr>
              <a:t>Layers </a:t>
            </a:r>
            <a:r>
              <a:rPr lang="en" dirty="0">
                <a:latin typeface="Georgia"/>
                <a:ea typeface="Georgia"/>
                <a:cs typeface="Georgia"/>
                <a:sym typeface="Georgia"/>
              </a:rPr>
              <a:t>are small enough that one layer can fit into a computer screen</a:t>
            </a:r>
            <a:r>
              <a:rPr lang="en" dirty="0" smtClean="0">
                <a:latin typeface="Georgia"/>
                <a:ea typeface="Georgia"/>
                <a:cs typeface="Georgia"/>
                <a:sym typeface="Georgia"/>
              </a:rPr>
              <a:t>.</a:t>
            </a:r>
          </a:p>
          <a:p>
            <a:pPr marL="228600" lvl="0" indent="0" rtl="0">
              <a:spcBef>
                <a:spcPts val="0"/>
              </a:spcBef>
              <a:buNone/>
            </a:pPr>
            <a:endParaRPr lang="en" dirty="0" smtClean="0">
              <a:latin typeface="Georgia"/>
              <a:ea typeface="Georgia"/>
              <a:cs typeface="Georgia"/>
              <a:sym typeface="Georgia"/>
            </a:endParaRPr>
          </a:p>
          <a:p>
            <a:pPr marL="457200" lvl="0" indent="-228600" rtl="0">
              <a:spcBef>
                <a:spcPts val="0"/>
              </a:spcBef>
              <a:buFont typeface="Georgia"/>
              <a:buChar char="●"/>
            </a:pPr>
            <a:endParaRPr lang="en" dirty="0">
              <a:latin typeface="Georgia"/>
              <a:ea typeface="Georgia"/>
              <a:cs typeface="Georgia"/>
              <a:sym typeface="Georgia"/>
            </a:endParaRPr>
          </a:p>
          <a:p>
            <a:pPr marL="228600" lvl="0" indent="0" rtl="0">
              <a:spcBef>
                <a:spcPts val="0"/>
              </a:spcBef>
              <a:buNone/>
            </a:pPr>
            <a:endParaRPr lang="en" dirty="0">
              <a:latin typeface="Georgia"/>
              <a:ea typeface="Georgia"/>
              <a:cs typeface="Georgia"/>
              <a:sym typeface="Georgia"/>
            </a:endParaRPr>
          </a:p>
          <a:p>
            <a:pPr lvl="0" rtl="0">
              <a:spcBef>
                <a:spcPts val="0"/>
              </a:spcBef>
              <a:buNone/>
            </a:pPr>
            <a:endParaRPr dirty="0">
              <a:latin typeface="Georgia"/>
              <a:ea typeface="Georgia"/>
              <a:cs typeface="Georgia"/>
              <a:sym typeface="Georgia"/>
            </a:endParaRPr>
          </a:p>
          <a:p>
            <a:pPr marL="457200" lvl="0" indent="-228600" rtl="0">
              <a:spcBef>
                <a:spcPts val="0"/>
              </a:spcBef>
              <a:buFont typeface="Georgia"/>
              <a:buChar char="●"/>
            </a:pPr>
            <a:endParaRPr lang="en" dirty="0" smtClean="0">
              <a:latin typeface="Georgia"/>
              <a:ea typeface="Georgia"/>
              <a:cs typeface="Georgia"/>
              <a:sym typeface="Georgia"/>
            </a:endParaRPr>
          </a:p>
          <a:p>
            <a:pPr marL="457200" lvl="0" indent="-228600" rtl="0">
              <a:spcBef>
                <a:spcPts val="0"/>
              </a:spcBef>
              <a:buFont typeface="Georgia"/>
              <a:buChar char="●"/>
            </a:pPr>
            <a:r>
              <a:rPr lang="en" dirty="0" smtClean="0">
                <a:latin typeface="Georgia"/>
                <a:ea typeface="Georgia"/>
                <a:cs typeface="Georgia"/>
                <a:sym typeface="Georgia"/>
              </a:rPr>
              <a:t>Importantly </a:t>
            </a:r>
            <a:r>
              <a:rPr lang="en" dirty="0">
                <a:latin typeface="Georgia"/>
                <a:ea typeface="Georgia"/>
                <a:cs typeface="Georgia"/>
                <a:sym typeface="Georgia"/>
              </a:rPr>
              <a:t>CNNs are no more a </a:t>
            </a:r>
            <a:r>
              <a:rPr lang="en" b="1" dirty="0">
                <a:latin typeface="Georgia"/>
                <a:ea typeface="Georgia"/>
                <a:cs typeface="Georgia"/>
                <a:sym typeface="Georgia"/>
              </a:rPr>
              <a:t>blackbox !</a:t>
            </a:r>
            <a:r>
              <a:rPr lang="en" dirty="0">
                <a:latin typeface="Georgia"/>
                <a:ea typeface="Georgia"/>
                <a:cs typeface="Georgia"/>
                <a:sym typeface="Georgia"/>
              </a:rPr>
              <a:t> </a:t>
            </a:r>
            <a:r>
              <a:rPr lang="en" dirty="0" smtClean="0">
                <a:latin typeface="Georgia"/>
                <a:ea typeface="Georgia"/>
                <a:cs typeface="Georgia"/>
                <a:sym typeface="Georgia"/>
              </a:rPr>
              <a:t>Which enables users to understand what going on inside their design and how to improve it further.</a:t>
            </a:r>
            <a:endParaRPr lang="en" dirty="0">
              <a:latin typeface="Georgia"/>
              <a:ea typeface="Georgia"/>
              <a:cs typeface="Georgia"/>
              <a:sym typeface="Georgia"/>
            </a:endParaRPr>
          </a:p>
          <a:p>
            <a:pPr lvl="0">
              <a:spcBef>
                <a:spcPts val="0"/>
              </a:spcBef>
              <a:buNone/>
            </a:pPr>
            <a:endParaRPr dirty="0">
              <a:latin typeface="Georgia"/>
              <a:ea typeface="Georgia"/>
              <a:cs typeface="Georgia"/>
              <a:sym typeface="Georgia"/>
            </a:endParaRPr>
          </a:p>
        </p:txBody>
      </p:sp>
      <p:pic>
        <p:nvPicPr>
          <p:cNvPr id="2" name="Picture 1"/>
          <p:cNvPicPr>
            <a:picLocks noChangeAspect="1"/>
          </p:cNvPicPr>
          <p:nvPr/>
        </p:nvPicPr>
        <p:blipFill>
          <a:blip r:embed="rId4"/>
          <a:stretch>
            <a:fillRect/>
          </a:stretch>
        </p:blipFill>
        <p:spPr>
          <a:xfrm>
            <a:off x="683064" y="3118735"/>
            <a:ext cx="7252621" cy="85007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DEMO</a:t>
            </a:r>
            <a:endParaRPr lang="en-US" dirty="0"/>
          </a:p>
        </p:txBody>
      </p:sp>
    </p:spTree>
    <p:extLst>
      <p:ext uri="{BB962C8B-B14F-4D97-AF65-F5344CB8AC3E}">
        <p14:creationId xmlns:p14="http://schemas.microsoft.com/office/powerpoint/2010/main" val="3696203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2386" y="363474"/>
            <a:ext cx="7543800" cy="866612"/>
          </a:xfrm>
        </p:spPr>
        <p:txBody>
          <a:bodyPr>
            <a:normAutofit/>
          </a:bodyPr>
          <a:lstStyle/>
          <a:p>
            <a:pPr algn="ctr"/>
            <a:r>
              <a:rPr lang="en-US" sz="3200" b="1" dirty="0" smtClean="0">
                <a:latin typeface="Georgia" panose="02040502050405020303" pitchFamily="18" charset="0"/>
              </a:rPr>
              <a:t>SYSTEM SET-UP</a:t>
            </a:r>
            <a:endParaRPr lang="en-US" sz="3200" b="1" dirty="0">
              <a:latin typeface="Georgia" panose="02040502050405020303" pitchFamily="18" charset="0"/>
            </a:endParaRPr>
          </a:p>
        </p:txBody>
      </p:sp>
      <p:sp>
        <p:nvSpPr>
          <p:cNvPr id="5" name="Content Placeholder 4"/>
          <p:cNvSpPr>
            <a:spLocks noGrp="1"/>
          </p:cNvSpPr>
          <p:nvPr>
            <p:ph idx="1"/>
          </p:nvPr>
        </p:nvSpPr>
        <p:spPr>
          <a:xfrm>
            <a:off x="715301" y="1230086"/>
            <a:ext cx="7543800" cy="3038094"/>
          </a:xfrm>
        </p:spPr>
        <p:txBody>
          <a:bodyPr/>
          <a:lstStyle/>
          <a:p>
            <a:r>
              <a:rPr lang="en-US" dirty="0" smtClean="0">
                <a:latin typeface="Georgia" panose="02040502050405020303" pitchFamily="18" charset="0"/>
              </a:rPr>
              <a:t>Ubuntu / Windows</a:t>
            </a:r>
          </a:p>
          <a:p>
            <a:r>
              <a:rPr lang="en-US" dirty="0" smtClean="0">
                <a:latin typeface="Georgia" panose="02040502050405020303" pitchFamily="18" charset="0"/>
              </a:rPr>
              <a:t>GPU (optional) with CUDA (Optional)</a:t>
            </a:r>
          </a:p>
          <a:p>
            <a:r>
              <a:rPr lang="en-US" dirty="0" err="1" smtClean="0">
                <a:latin typeface="Georgia" panose="02040502050405020303" pitchFamily="18" charset="0"/>
              </a:rPr>
              <a:t>Caffe</a:t>
            </a:r>
            <a:r>
              <a:rPr lang="en-US" dirty="0" smtClean="0">
                <a:latin typeface="Georgia" panose="02040502050405020303" pitchFamily="18" charset="0"/>
              </a:rPr>
              <a:t> (latest version preferred)</a:t>
            </a:r>
          </a:p>
          <a:p>
            <a:r>
              <a:rPr lang="en-US" dirty="0" smtClean="0">
                <a:latin typeface="Georgia" panose="02040502050405020303" pitchFamily="18" charset="0"/>
              </a:rPr>
              <a:t>Deep Visualization Toolbox</a:t>
            </a:r>
          </a:p>
          <a:p>
            <a:r>
              <a:rPr lang="en-US" dirty="0" err="1" smtClean="0">
                <a:latin typeface="Georgia" panose="02040502050405020303" pitchFamily="18" charset="0"/>
              </a:rPr>
              <a:t>Scipy</a:t>
            </a:r>
            <a:r>
              <a:rPr lang="en-US" dirty="0" smtClean="0">
                <a:latin typeface="Georgia" panose="02040502050405020303" pitchFamily="18" charset="0"/>
              </a:rPr>
              <a:t>, </a:t>
            </a:r>
            <a:r>
              <a:rPr lang="en-US" dirty="0" err="1" smtClean="0">
                <a:latin typeface="Georgia" panose="02040502050405020303" pitchFamily="18" charset="0"/>
              </a:rPr>
              <a:t>Numpy</a:t>
            </a:r>
            <a:r>
              <a:rPr lang="en-US" dirty="0" smtClean="0">
                <a:latin typeface="Georgia" panose="02040502050405020303" pitchFamily="18" charset="0"/>
              </a:rPr>
              <a:t>, </a:t>
            </a:r>
            <a:r>
              <a:rPr lang="en-US" dirty="0" err="1" smtClean="0">
                <a:latin typeface="Georgia" panose="02040502050405020303" pitchFamily="18" charset="0"/>
              </a:rPr>
              <a:t>OpenCV</a:t>
            </a:r>
            <a:r>
              <a:rPr lang="en-US" dirty="0" smtClean="0">
                <a:latin typeface="Georgia" panose="02040502050405020303" pitchFamily="18" charset="0"/>
              </a:rPr>
              <a:t> and </a:t>
            </a:r>
            <a:r>
              <a:rPr lang="en-US" dirty="0" err="1" smtClean="0">
                <a:latin typeface="Georgia" panose="02040502050405020303" pitchFamily="18" charset="0"/>
              </a:rPr>
              <a:t>Skimage</a:t>
            </a:r>
            <a:endParaRPr lang="en-US" dirty="0" smtClean="0">
              <a:latin typeface="Georgia" panose="02040502050405020303" pitchFamily="18" charset="0"/>
            </a:endParaRPr>
          </a:p>
          <a:p>
            <a:r>
              <a:rPr lang="en-US" dirty="0" smtClean="0">
                <a:latin typeface="Georgia" panose="02040502050405020303" pitchFamily="18" charset="0"/>
              </a:rPr>
              <a:t>Python 2.7 or 3.5 (works with anaconda)</a:t>
            </a:r>
          </a:p>
        </p:txBody>
      </p:sp>
    </p:spTree>
    <p:extLst>
      <p:ext uri="{BB962C8B-B14F-4D97-AF65-F5344CB8AC3E}">
        <p14:creationId xmlns:p14="http://schemas.microsoft.com/office/powerpoint/2010/main" val="2200586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686" y="1436914"/>
            <a:ext cx="381001" cy="15022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Conv 1</a:t>
            </a:r>
            <a:endParaRPr lang="en-US" dirty="0"/>
          </a:p>
        </p:txBody>
      </p:sp>
      <p:sp>
        <p:nvSpPr>
          <p:cNvPr id="5" name="Rectangle 4"/>
          <p:cNvSpPr/>
          <p:nvPr/>
        </p:nvSpPr>
        <p:spPr>
          <a:xfrm>
            <a:off x="1072242" y="1436913"/>
            <a:ext cx="381001" cy="15022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Poo l 1</a:t>
            </a:r>
            <a:endParaRPr lang="en-US" dirty="0"/>
          </a:p>
        </p:txBody>
      </p:sp>
      <p:sp>
        <p:nvSpPr>
          <p:cNvPr id="6" name="Rectangle 5"/>
          <p:cNvSpPr/>
          <p:nvPr/>
        </p:nvSpPr>
        <p:spPr>
          <a:xfrm>
            <a:off x="1866899" y="1436913"/>
            <a:ext cx="381001" cy="15022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 </a:t>
            </a:r>
            <a:r>
              <a:rPr lang="en-US" dirty="0" smtClean="0"/>
              <a:t>2</a:t>
            </a:r>
            <a:endParaRPr lang="en-US" dirty="0"/>
          </a:p>
        </p:txBody>
      </p:sp>
      <p:sp>
        <p:nvSpPr>
          <p:cNvPr id="7" name="Rectangle 6"/>
          <p:cNvSpPr/>
          <p:nvPr/>
        </p:nvSpPr>
        <p:spPr>
          <a:xfrm>
            <a:off x="2661555" y="1436912"/>
            <a:ext cx="381001" cy="15022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Poo l </a:t>
            </a:r>
            <a:r>
              <a:rPr lang="en-US" dirty="0" smtClean="0"/>
              <a:t>2</a:t>
            </a:r>
            <a:endParaRPr lang="en-US" dirty="0"/>
          </a:p>
        </p:txBody>
      </p:sp>
      <p:sp>
        <p:nvSpPr>
          <p:cNvPr id="8" name="Rectangle 7"/>
          <p:cNvSpPr/>
          <p:nvPr/>
        </p:nvSpPr>
        <p:spPr>
          <a:xfrm>
            <a:off x="3491587" y="1436908"/>
            <a:ext cx="381001" cy="15022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 </a:t>
            </a:r>
            <a:r>
              <a:rPr lang="en-US" dirty="0" smtClean="0"/>
              <a:t>3</a:t>
            </a:r>
            <a:endParaRPr lang="en-US" dirty="0"/>
          </a:p>
        </p:txBody>
      </p:sp>
      <p:sp>
        <p:nvSpPr>
          <p:cNvPr id="9" name="Rectangle 8"/>
          <p:cNvSpPr/>
          <p:nvPr/>
        </p:nvSpPr>
        <p:spPr>
          <a:xfrm>
            <a:off x="4329793" y="1436911"/>
            <a:ext cx="381001" cy="15022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 </a:t>
            </a:r>
            <a:r>
              <a:rPr lang="en-US" dirty="0" smtClean="0"/>
              <a:t>4</a:t>
            </a:r>
            <a:endParaRPr lang="en-US" dirty="0"/>
          </a:p>
        </p:txBody>
      </p:sp>
      <p:sp>
        <p:nvSpPr>
          <p:cNvPr id="10" name="Rectangle 9"/>
          <p:cNvSpPr/>
          <p:nvPr/>
        </p:nvSpPr>
        <p:spPr>
          <a:xfrm>
            <a:off x="5124449" y="1436910"/>
            <a:ext cx="381001" cy="15022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 </a:t>
            </a:r>
            <a:r>
              <a:rPr lang="en-US" dirty="0" smtClean="0"/>
              <a:t>5</a:t>
            </a:r>
            <a:endParaRPr lang="en-US" dirty="0"/>
          </a:p>
        </p:txBody>
      </p:sp>
      <p:sp>
        <p:nvSpPr>
          <p:cNvPr id="11" name="Rectangle 10"/>
          <p:cNvSpPr/>
          <p:nvPr/>
        </p:nvSpPr>
        <p:spPr>
          <a:xfrm>
            <a:off x="5840182" y="1436910"/>
            <a:ext cx="381001" cy="15022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Poo l </a:t>
            </a:r>
            <a:r>
              <a:rPr lang="en-US" dirty="0" smtClean="0"/>
              <a:t>3</a:t>
            </a:r>
            <a:endParaRPr lang="en-US" dirty="0"/>
          </a:p>
        </p:txBody>
      </p:sp>
      <p:sp>
        <p:nvSpPr>
          <p:cNvPr id="12" name="Rectangle 11"/>
          <p:cNvSpPr/>
          <p:nvPr/>
        </p:nvSpPr>
        <p:spPr>
          <a:xfrm>
            <a:off x="6751860" y="1436910"/>
            <a:ext cx="381001" cy="15022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Fc 1</a:t>
            </a:r>
            <a:endParaRPr lang="en-US" dirty="0"/>
          </a:p>
        </p:txBody>
      </p:sp>
      <p:sp>
        <p:nvSpPr>
          <p:cNvPr id="13" name="Rectangle 12"/>
          <p:cNvSpPr/>
          <p:nvPr/>
        </p:nvSpPr>
        <p:spPr>
          <a:xfrm>
            <a:off x="7508420" y="1436909"/>
            <a:ext cx="381001" cy="15022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Fc 2</a:t>
            </a:r>
            <a:endParaRPr lang="en-US" dirty="0"/>
          </a:p>
        </p:txBody>
      </p:sp>
      <p:sp>
        <p:nvSpPr>
          <p:cNvPr id="14" name="Rectangle 13"/>
          <p:cNvSpPr/>
          <p:nvPr/>
        </p:nvSpPr>
        <p:spPr>
          <a:xfrm>
            <a:off x="8303076" y="1436908"/>
            <a:ext cx="381001" cy="15022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Fc 3</a:t>
            </a:r>
            <a:endParaRPr lang="en-US" dirty="0"/>
          </a:p>
        </p:txBody>
      </p:sp>
      <p:cxnSp>
        <p:nvCxnSpPr>
          <p:cNvPr id="16" name="Straight Arrow Connector 15"/>
          <p:cNvCxnSpPr>
            <a:stCxn id="4" idx="3"/>
            <a:endCxn id="5" idx="1"/>
          </p:cNvCxnSpPr>
          <p:nvPr/>
        </p:nvCxnSpPr>
        <p:spPr>
          <a:xfrm flipV="1">
            <a:off x="696687" y="2188028"/>
            <a:ext cx="375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69572" y="2188021"/>
            <a:ext cx="375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85996" y="2188021"/>
            <a:ext cx="375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52078" y="2188021"/>
            <a:ext cx="375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10688" y="2188021"/>
            <a:ext cx="375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767942" y="2188021"/>
            <a:ext cx="375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78229" y="2188020"/>
            <a:ext cx="375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2" idx="1"/>
          </p:cNvCxnSpPr>
          <p:nvPr/>
        </p:nvCxnSpPr>
        <p:spPr>
          <a:xfrm>
            <a:off x="6259283" y="2188021"/>
            <a:ext cx="492577" cy="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1"/>
          </p:cNvCxnSpPr>
          <p:nvPr/>
        </p:nvCxnSpPr>
        <p:spPr>
          <a:xfrm>
            <a:off x="7094766" y="2188016"/>
            <a:ext cx="413654" cy="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4" idx="1"/>
          </p:cNvCxnSpPr>
          <p:nvPr/>
        </p:nvCxnSpPr>
        <p:spPr>
          <a:xfrm>
            <a:off x="7848601" y="2188012"/>
            <a:ext cx="454475" cy="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301593" y="3646714"/>
            <a:ext cx="1515836" cy="29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Softmax</a:t>
            </a:r>
            <a:endParaRPr lang="en-US" dirty="0"/>
          </a:p>
        </p:txBody>
      </p:sp>
      <p:sp>
        <p:nvSpPr>
          <p:cNvPr id="31" name="Oval 30"/>
          <p:cNvSpPr/>
          <p:nvPr/>
        </p:nvSpPr>
        <p:spPr>
          <a:xfrm>
            <a:off x="7508419" y="4223657"/>
            <a:ext cx="666751" cy="54428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cxnSp>
        <p:nvCxnSpPr>
          <p:cNvPr id="33" name="Straight Arrow Connector 32"/>
          <p:cNvCxnSpPr>
            <a:stCxn id="14" idx="2"/>
            <a:endCxn id="30" idx="0"/>
          </p:cNvCxnSpPr>
          <p:nvPr/>
        </p:nvCxnSpPr>
        <p:spPr>
          <a:xfrm flipH="1">
            <a:off x="8059511" y="2939137"/>
            <a:ext cx="434066" cy="707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2"/>
            <a:endCxn id="31" idx="0"/>
          </p:cNvCxnSpPr>
          <p:nvPr/>
        </p:nvCxnSpPr>
        <p:spPr>
          <a:xfrm flipH="1">
            <a:off x="7841795" y="3940629"/>
            <a:ext cx="217716" cy="28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14400" y="250371"/>
            <a:ext cx="6934201" cy="646331"/>
          </a:xfrm>
          <a:prstGeom prst="rect">
            <a:avLst/>
          </a:prstGeom>
          <a:noFill/>
        </p:spPr>
        <p:txBody>
          <a:bodyPr wrap="square" rtlCol="0">
            <a:spAutoFit/>
          </a:bodyPr>
          <a:lstStyle/>
          <a:p>
            <a:pPr algn="ctr"/>
            <a:r>
              <a:rPr lang="en-US" sz="3600" b="1" dirty="0" smtClean="0">
                <a:latin typeface="Georgia" panose="02040502050405020303" pitchFamily="18" charset="0"/>
              </a:rPr>
              <a:t>CNN TOPOLOGY</a:t>
            </a:r>
            <a:endParaRPr lang="en-US" sz="3600" b="1" dirty="0">
              <a:latin typeface="Georgia" panose="02040502050405020303" pitchFamily="18" charset="0"/>
            </a:endParaRPr>
          </a:p>
        </p:txBody>
      </p:sp>
    </p:spTree>
    <p:extLst>
      <p:ext uri="{BB962C8B-B14F-4D97-AF65-F5344CB8AC3E}">
        <p14:creationId xmlns:p14="http://schemas.microsoft.com/office/powerpoint/2010/main" val="4012781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idx="4294967295"/>
          </p:nvPr>
        </p:nvSpPr>
        <p:spPr>
          <a:xfrm>
            <a:off x="185057" y="236538"/>
            <a:ext cx="8521700" cy="573087"/>
          </a:xfrm>
          <a:prstGeom prst="rect">
            <a:avLst/>
          </a:prstGeom>
        </p:spPr>
        <p:txBody>
          <a:bodyPr lIns="91425" tIns="91425" rIns="91425" bIns="91425" anchor="t" anchorCtr="0">
            <a:noAutofit/>
          </a:bodyPr>
          <a:lstStyle/>
          <a:p>
            <a:pPr lvl="0" algn="ctr" rtl="0">
              <a:spcBef>
                <a:spcPts val="0"/>
              </a:spcBef>
              <a:buNone/>
            </a:pPr>
            <a:r>
              <a:rPr lang="en" sz="3000" b="1" dirty="0">
                <a:latin typeface="Georgia" panose="02040502050405020303" pitchFamily="18" charset="0"/>
              </a:rPr>
              <a:t>PART 2: VISUALIZATION VIA REGULAR OPTIMIZATION</a:t>
            </a:r>
          </a:p>
        </p:txBody>
      </p:sp>
      <p:sp>
        <p:nvSpPr>
          <p:cNvPr id="146" name="Shape 146"/>
          <p:cNvSpPr txBox="1">
            <a:spLocks noGrp="1"/>
          </p:cNvSpPr>
          <p:nvPr>
            <p:ph type="body" idx="4294967295"/>
          </p:nvPr>
        </p:nvSpPr>
        <p:spPr>
          <a:xfrm>
            <a:off x="283029" y="1379992"/>
            <a:ext cx="8521700" cy="3355294"/>
          </a:xfrm>
          <a:prstGeom prst="rect">
            <a:avLst/>
          </a:prstGeom>
        </p:spPr>
        <p:txBody>
          <a:bodyPr lIns="91425" tIns="91425" rIns="91425" bIns="91425" anchor="t" anchorCtr="0">
            <a:noAutofit/>
          </a:bodyPr>
          <a:lstStyle/>
          <a:p>
            <a:pPr marL="514350" indent="-285750">
              <a:spcBef>
                <a:spcPts val="0"/>
              </a:spcBef>
            </a:pPr>
            <a:r>
              <a:rPr lang="en" dirty="0">
                <a:latin typeface="Georgia"/>
                <a:ea typeface="Georgia"/>
                <a:cs typeface="Georgia"/>
                <a:sym typeface="Georgia"/>
              </a:rPr>
              <a:t>Second contribution of this work is introducing several regularization methods to bias images found via optimization toward more visually interpretable examples</a:t>
            </a:r>
            <a:r>
              <a:rPr lang="en" dirty="0" smtClean="0">
                <a:latin typeface="Georgia"/>
                <a:ea typeface="Georgia"/>
                <a:cs typeface="Georgia"/>
                <a:sym typeface="Georgia"/>
              </a:rPr>
              <a:t>.</a:t>
            </a:r>
          </a:p>
          <a:p>
            <a:pPr marL="228600" indent="0">
              <a:spcBef>
                <a:spcPts val="0"/>
              </a:spcBef>
              <a:buNone/>
            </a:pPr>
            <a:endParaRPr lang="en" dirty="0">
              <a:latin typeface="Georgia"/>
              <a:ea typeface="Georgia"/>
              <a:cs typeface="Georgia"/>
              <a:sym typeface="Georgia"/>
            </a:endParaRPr>
          </a:p>
          <a:p>
            <a:pPr marL="514350" indent="-285750">
              <a:spcBef>
                <a:spcPts val="0"/>
              </a:spcBef>
            </a:pPr>
            <a:r>
              <a:rPr lang="en" dirty="0">
                <a:latin typeface="Georgia"/>
                <a:ea typeface="Georgia"/>
                <a:cs typeface="Georgia"/>
                <a:sym typeface="Georgia"/>
              </a:rPr>
              <a:t>Each of the regularization method is useful by itself but together (found via random hyperparam search) they prove to be more useful than when used individually</a:t>
            </a:r>
            <a:r>
              <a:rPr lang="en" dirty="0" smtClean="0">
                <a:latin typeface="Georgia"/>
                <a:ea typeface="Georgia"/>
                <a:cs typeface="Georgia"/>
                <a:sym typeface="Georgia"/>
              </a:rPr>
              <a:t>.</a:t>
            </a:r>
          </a:p>
          <a:p>
            <a:pPr marL="228600" indent="0">
              <a:spcBef>
                <a:spcPts val="0"/>
              </a:spcBef>
              <a:buNone/>
            </a:pPr>
            <a:endParaRPr lang="en" dirty="0">
              <a:latin typeface="Georgia"/>
              <a:ea typeface="Georgia"/>
              <a:cs typeface="Georgia"/>
              <a:sym typeface="Georgia"/>
            </a:endParaRPr>
          </a:p>
          <a:p>
            <a:pPr marL="514350" indent="-285750">
              <a:spcBef>
                <a:spcPts val="0"/>
              </a:spcBef>
            </a:pPr>
            <a:r>
              <a:rPr lang="en" dirty="0">
                <a:latin typeface="Georgia"/>
                <a:ea typeface="Georgia"/>
                <a:cs typeface="Georgia"/>
                <a:sym typeface="Georgia"/>
              </a:rPr>
              <a:t>These methods are designed to overcome certain problems that are encountered in Gradient Descent without regularization</a:t>
            </a:r>
            <a:r>
              <a:rPr lang="en" dirty="0" smtClean="0">
                <a:latin typeface="Georgia"/>
                <a:ea typeface="Georgia"/>
                <a:cs typeface="Georgia"/>
                <a:sym typeface="Georgia"/>
              </a:rPr>
              <a:t>.</a:t>
            </a:r>
          </a:p>
          <a:p>
            <a:pPr marL="228600" indent="0">
              <a:spcBef>
                <a:spcPts val="0"/>
              </a:spcBef>
              <a:buNone/>
            </a:pPr>
            <a:endParaRPr lang="en" dirty="0">
              <a:latin typeface="Georgia"/>
              <a:ea typeface="Georgia"/>
              <a:cs typeface="Georgia"/>
              <a:sym typeface="Georgia"/>
            </a:endParaRPr>
          </a:p>
          <a:p>
            <a:pPr marL="514350" indent="-285750">
              <a:spcBef>
                <a:spcPts val="0"/>
              </a:spcBef>
            </a:pPr>
            <a:r>
              <a:rPr lang="en" dirty="0">
                <a:latin typeface="Georgia"/>
                <a:ea typeface="Georgia"/>
                <a:cs typeface="Georgia"/>
                <a:sym typeface="Georgia"/>
              </a:rPr>
              <a:t>Methods are as below:</a:t>
            </a:r>
          </a:p>
          <a:p>
            <a:pPr marL="971550" lvl="1" indent="-285750">
              <a:spcBef>
                <a:spcPts val="0"/>
              </a:spcBef>
            </a:pPr>
            <a:r>
              <a:rPr lang="en" sz="1500" i="1" dirty="0">
                <a:latin typeface="Georgia"/>
                <a:ea typeface="Georgia"/>
                <a:cs typeface="Georgia"/>
                <a:sym typeface="Georgia"/>
              </a:rPr>
              <a:t>L2 Decay</a:t>
            </a:r>
          </a:p>
          <a:p>
            <a:pPr marL="971550" lvl="1" indent="-285750">
              <a:spcBef>
                <a:spcPts val="0"/>
              </a:spcBef>
            </a:pPr>
            <a:r>
              <a:rPr lang="en" sz="1500" i="1" dirty="0">
                <a:latin typeface="Georgia"/>
                <a:ea typeface="Georgia"/>
                <a:cs typeface="Georgia"/>
                <a:sym typeface="Georgia"/>
              </a:rPr>
              <a:t>Gaussian Blur</a:t>
            </a:r>
          </a:p>
          <a:p>
            <a:pPr marL="971550" lvl="1" indent="-285750">
              <a:spcBef>
                <a:spcPts val="0"/>
              </a:spcBef>
            </a:pPr>
            <a:r>
              <a:rPr lang="en" sz="1500" i="1" dirty="0">
                <a:latin typeface="Georgia"/>
                <a:ea typeface="Georgia"/>
                <a:cs typeface="Georgia"/>
                <a:sym typeface="Georgia"/>
              </a:rPr>
              <a:t>Clipping pixels with small norm: </a:t>
            </a:r>
          </a:p>
          <a:p>
            <a:pPr marL="971550" lvl="1" indent="-285750">
              <a:spcBef>
                <a:spcPts val="0"/>
              </a:spcBef>
            </a:pPr>
            <a:r>
              <a:rPr lang="en" sz="1500" i="1" dirty="0">
                <a:latin typeface="Georgia"/>
                <a:ea typeface="Georgia"/>
                <a:cs typeface="Georgia"/>
                <a:sym typeface="Georgia"/>
              </a:rPr>
              <a:t>Clipping pixels with small contributions</a:t>
            </a:r>
          </a:p>
          <a:p>
            <a:pPr marL="457200" lvl="0" indent="0" rtl="0">
              <a:spcBef>
                <a:spcPts val="0"/>
              </a:spcBef>
              <a:buNone/>
            </a:pPr>
            <a:endParaRPr dirty="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idx="4294967295"/>
          </p:nvPr>
        </p:nvSpPr>
        <p:spPr>
          <a:xfrm>
            <a:off x="326571" y="215900"/>
            <a:ext cx="8521700" cy="573088"/>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L2 DECAY</a:t>
            </a:r>
          </a:p>
        </p:txBody>
      </p:sp>
      <p:sp>
        <p:nvSpPr>
          <p:cNvPr id="152" name="Shape 152"/>
          <p:cNvSpPr txBox="1">
            <a:spLocks noGrp="1"/>
          </p:cNvSpPr>
          <p:nvPr>
            <p:ph type="body" idx="4294967295"/>
          </p:nvPr>
        </p:nvSpPr>
        <p:spPr>
          <a:xfrm>
            <a:off x="326571" y="1098096"/>
            <a:ext cx="8521700" cy="3416300"/>
          </a:xfrm>
          <a:prstGeom prst="rect">
            <a:avLst/>
          </a:prstGeom>
        </p:spPr>
        <p:txBody>
          <a:bodyPr lIns="91425" tIns="91425" rIns="91425" bIns="91425" anchor="t" anchorCtr="0">
            <a:noAutofit/>
          </a:bodyPr>
          <a:lstStyle/>
          <a:p>
            <a:pPr marL="457200" lvl="0" indent="-228600" rtl="0">
              <a:spcBef>
                <a:spcPts val="0"/>
              </a:spcBef>
              <a:buFont typeface="Georgia"/>
              <a:buChar char="●"/>
            </a:pPr>
            <a:r>
              <a:rPr lang="en" dirty="0" smtClean="0">
                <a:latin typeface="Georgia"/>
                <a:ea typeface="Georgia"/>
                <a:cs typeface="Georgia"/>
                <a:sym typeface="Georgia"/>
              </a:rPr>
              <a:t>Example Image flowing through the ConvNet consists of large amplitudes.</a:t>
            </a:r>
          </a:p>
          <a:p>
            <a:pPr marL="228600" lvl="0" indent="0" rtl="0">
              <a:spcBef>
                <a:spcPts val="0"/>
              </a:spcBef>
              <a:buNone/>
            </a:pPr>
            <a:endParaRPr lang="en" dirty="0" smtClean="0">
              <a:latin typeface="Georgia"/>
              <a:ea typeface="Georgia"/>
              <a:cs typeface="Georgia"/>
              <a:sym typeface="Georgia"/>
            </a:endParaRPr>
          </a:p>
          <a:p>
            <a:pPr marL="457200" lvl="0" indent="-228600" rtl="0">
              <a:spcBef>
                <a:spcPts val="0"/>
              </a:spcBef>
              <a:buFont typeface="Georgia"/>
              <a:buChar char="●"/>
            </a:pPr>
            <a:r>
              <a:rPr lang="en" dirty="0" smtClean="0">
                <a:latin typeface="Georgia"/>
                <a:ea typeface="Georgia"/>
                <a:cs typeface="Georgia"/>
                <a:sym typeface="Georgia"/>
              </a:rPr>
              <a:t>L2 decay common </a:t>
            </a:r>
            <a:r>
              <a:rPr lang="en" dirty="0">
                <a:latin typeface="Georgia"/>
                <a:ea typeface="Georgia"/>
                <a:cs typeface="Georgia"/>
                <a:sym typeface="Georgia"/>
              </a:rPr>
              <a:t>regularization decay technique that penalizes large values (large amplitude values</a:t>
            </a:r>
            <a:r>
              <a:rPr lang="en" dirty="0" smtClean="0">
                <a:latin typeface="Georgia"/>
                <a:ea typeface="Georgia"/>
                <a:cs typeface="Georgia"/>
                <a:sym typeface="Georgia"/>
              </a:rPr>
              <a:t>).</a:t>
            </a:r>
          </a:p>
          <a:p>
            <a:pPr marL="228600" lvl="0" indent="0" rtl="0">
              <a:spcBef>
                <a:spcPts val="0"/>
              </a:spcBef>
              <a:buNone/>
            </a:pPr>
            <a:endParaRPr lang="en" dirty="0">
              <a:latin typeface="Georgia"/>
              <a:ea typeface="Georgia"/>
              <a:cs typeface="Georgia"/>
              <a:sym typeface="Georgia"/>
            </a:endParaRPr>
          </a:p>
          <a:p>
            <a:pPr marL="457200" indent="-228600">
              <a:spcBef>
                <a:spcPts val="0"/>
              </a:spcBef>
              <a:buFont typeface="Georgia"/>
              <a:buChar char="●"/>
            </a:pPr>
            <a:r>
              <a:rPr lang="en" dirty="0">
                <a:latin typeface="Georgia"/>
                <a:ea typeface="Georgia"/>
                <a:cs typeface="Georgia"/>
                <a:sym typeface="Georgia"/>
              </a:rPr>
              <a:t>Implemented </a:t>
            </a:r>
            <a:r>
              <a:rPr lang="en" dirty="0" smtClean="0">
                <a:latin typeface="Georgia"/>
                <a:ea typeface="Georgia"/>
                <a:cs typeface="Georgia"/>
                <a:sym typeface="Georgia"/>
              </a:rPr>
              <a:t>as</a:t>
            </a:r>
          </a:p>
          <a:p>
            <a:pPr marL="640080" lvl="2" indent="0">
              <a:spcBef>
                <a:spcPts val="0"/>
              </a:spcBef>
              <a:buNone/>
            </a:pPr>
            <a:r>
              <a:rPr lang="en-US" dirty="0" smtClean="0"/>
              <a:t>                                    </a:t>
            </a:r>
            <a:r>
              <a:rPr lang="en-US" sz="1800" dirty="0" err="1" smtClean="0"/>
              <a:t>r</a:t>
            </a:r>
            <a:r>
              <a:rPr lang="en-US" sz="1800" baseline="-25000" dirty="0" err="1" smtClean="0"/>
              <a:t>θ</a:t>
            </a:r>
            <a:r>
              <a:rPr lang="en-US" sz="1800" dirty="0" smtClean="0"/>
              <a:t>(x</a:t>
            </a:r>
            <a:r>
              <a:rPr lang="en-US" sz="1800" dirty="0"/>
              <a:t>) = (1−θ</a:t>
            </a:r>
            <a:r>
              <a:rPr lang="en-US" sz="1800" baseline="-25000" dirty="0"/>
              <a:t>decay</a:t>
            </a:r>
            <a:r>
              <a:rPr lang="en-US" sz="1800" dirty="0"/>
              <a:t>)·x</a:t>
            </a:r>
          </a:p>
          <a:p>
            <a:pPr marL="640080" lvl="2" indent="0">
              <a:spcBef>
                <a:spcPts val="0"/>
              </a:spcBef>
              <a:buNone/>
            </a:pPr>
            <a:endParaRPr lang="en" dirty="0">
              <a:latin typeface="Georgia"/>
              <a:ea typeface="Georgia"/>
              <a:cs typeface="Georgia"/>
              <a:sym typeface="Georgia"/>
            </a:endParaRPr>
          </a:p>
          <a:p>
            <a:pPr marL="640080" lvl="2" indent="0">
              <a:spcBef>
                <a:spcPts val="0"/>
              </a:spcBef>
              <a:buNone/>
            </a:pPr>
            <a:endParaRPr lang="en" dirty="0">
              <a:latin typeface="Georgia"/>
              <a:ea typeface="Georgia"/>
              <a:cs typeface="Georgia"/>
              <a:sym typeface="Georgia"/>
            </a:endParaRPr>
          </a:p>
          <a:p>
            <a:pPr marL="457200" lvl="0" indent="-228600" rtl="0">
              <a:spcBef>
                <a:spcPts val="0"/>
              </a:spcBef>
              <a:buFont typeface="Georgia"/>
              <a:buChar char="●"/>
            </a:pPr>
            <a:r>
              <a:rPr lang="en" dirty="0">
                <a:latin typeface="Georgia"/>
                <a:ea typeface="Georgia"/>
                <a:cs typeface="Georgia"/>
                <a:sym typeface="Georgia"/>
              </a:rPr>
              <a:t>L2 decay tries to prevent a small number of extreme pixel values from dominating the example image</a:t>
            </a:r>
            <a:r>
              <a:rPr lang="en" dirty="0" smtClean="0">
                <a:latin typeface="Georgia"/>
                <a:ea typeface="Georgia"/>
                <a:cs typeface="Georgia"/>
                <a:sym typeface="Georgia"/>
              </a:rPr>
              <a:t>.</a:t>
            </a:r>
          </a:p>
          <a:p>
            <a:pPr marL="228600" lvl="0" indent="0" rtl="0">
              <a:spcBef>
                <a:spcPts val="0"/>
              </a:spcBef>
              <a:buNone/>
            </a:pPr>
            <a:endParaRPr lang="en" dirty="0">
              <a:latin typeface="Georgia"/>
              <a:ea typeface="Georgia"/>
              <a:cs typeface="Georgia"/>
              <a:sym typeface="Georgia"/>
            </a:endParaRPr>
          </a:p>
          <a:p>
            <a:pPr marL="457200" lvl="0" indent="-228600">
              <a:spcBef>
                <a:spcPts val="0"/>
              </a:spcBef>
              <a:buFont typeface="Georgia"/>
              <a:buChar char="●"/>
            </a:pPr>
            <a:r>
              <a:rPr lang="en" dirty="0">
                <a:latin typeface="Georgia"/>
                <a:ea typeface="Georgia"/>
                <a:cs typeface="Georgia"/>
                <a:sym typeface="Georgia"/>
              </a:rPr>
              <a:t>Intuition:  Such extreme single-pixel values neither occur naturally with great frequency nor are useful for visualization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84695" y="231775"/>
            <a:ext cx="8521700" cy="573088"/>
          </a:xfrm>
          <a:prstGeom prst="rect">
            <a:avLst/>
          </a:prstGeom>
        </p:spPr>
        <p:txBody>
          <a:bodyPr lIns="91425" tIns="91425" rIns="91425" bIns="91425" anchor="t" anchorCtr="0">
            <a:noAutofit/>
          </a:bodyPr>
          <a:lstStyle/>
          <a:p>
            <a:pPr lvl="0" algn="ctr">
              <a:spcBef>
                <a:spcPts val="0"/>
              </a:spcBef>
              <a:buNone/>
            </a:pPr>
            <a:r>
              <a:rPr lang="en" sz="3000" b="1" dirty="0">
                <a:latin typeface="Georgia" panose="02040502050405020303" pitchFamily="18" charset="0"/>
              </a:rPr>
              <a:t>CONVOLUTIONAL NEURAL NETWORK</a:t>
            </a:r>
          </a:p>
          <a:p>
            <a:pPr lvl="0">
              <a:spcBef>
                <a:spcPts val="0"/>
              </a:spcBef>
              <a:buNone/>
            </a:pPr>
            <a:endParaRPr sz="3200" dirty="0">
              <a:latin typeface="Georgia" panose="02040502050405020303" pitchFamily="18" charset="0"/>
            </a:endParaRPr>
          </a:p>
        </p:txBody>
      </p:sp>
      <p:sp>
        <p:nvSpPr>
          <p:cNvPr id="69" name="Shape 69"/>
          <p:cNvSpPr txBox="1">
            <a:spLocks noGrp="1"/>
          </p:cNvSpPr>
          <p:nvPr>
            <p:ph type="body" idx="4294967295"/>
          </p:nvPr>
        </p:nvSpPr>
        <p:spPr>
          <a:xfrm>
            <a:off x="321547" y="804863"/>
            <a:ext cx="8521700" cy="3416300"/>
          </a:xfrm>
          <a:prstGeom prst="rect">
            <a:avLst/>
          </a:prstGeom>
        </p:spPr>
        <p:txBody>
          <a:bodyPr lIns="91425" tIns="91425" rIns="91425" bIns="91425" anchor="t" anchorCtr="0">
            <a:noAutofit/>
          </a:bodyPr>
          <a:lstStyle/>
          <a:p>
            <a:pPr marL="482600" lvl="0" indent="-342900" rtl="0">
              <a:lnSpc>
                <a:spcPct val="150000"/>
              </a:lnSpc>
              <a:spcBef>
                <a:spcPts val="0"/>
              </a:spcBef>
              <a:buSzPct val="100000"/>
              <a:buFont typeface="+mj-lt"/>
              <a:buAutoNum type="arabicPeriod"/>
            </a:pPr>
            <a:r>
              <a:rPr lang="en" sz="1600" dirty="0">
                <a:solidFill>
                  <a:srgbClr val="252525"/>
                </a:solidFill>
                <a:highlight>
                  <a:srgbClr val="FFFFFF"/>
                </a:highlight>
                <a:latin typeface="Georgia"/>
                <a:ea typeface="Georgia"/>
                <a:cs typeface="Georgia"/>
                <a:sym typeface="Georgia"/>
              </a:rPr>
              <a:t>A convolutional neural network (CNN, or ConvNet) is a type of feed-forward artificial neural network.</a:t>
            </a:r>
          </a:p>
          <a:p>
            <a:pPr marL="482600" lvl="0" indent="-342900" rtl="0">
              <a:lnSpc>
                <a:spcPct val="150000"/>
              </a:lnSpc>
              <a:spcBef>
                <a:spcPts val="0"/>
              </a:spcBef>
              <a:buSzPct val="100000"/>
              <a:buFont typeface="+mj-lt"/>
              <a:buAutoNum type="arabicPeriod"/>
            </a:pPr>
            <a:r>
              <a:rPr lang="en" sz="1600" dirty="0">
                <a:solidFill>
                  <a:srgbClr val="252525"/>
                </a:solidFill>
                <a:highlight>
                  <a:srgbClr val="FFFFFF"/>
                </a:highlight>
                <a:latin typeface="Georgia"/>
                <a:ea typeface="Georgia"/>
                <a:cs typeface="Georgia"/>
                <a:sym typeface="Georgia"/>
              </a:rPr>
              <a:t>Connectivity pattern between its neurons - inspired by the organization of the animal visual cortex</a:t>
            </a:r>
          </a:p>
          <a:p>
            <a:pPr marL="482600" indent="-342900">
              <a:lnSpc>
                <a:spcPct val="150000"/>
              </a:lnSpc>
              <a:spcBef>
                <a:spcPts val="0"/>
              </a:spcBef>
              <a:buFont typeface="+mj-lt"/>
              <a:buAutoNum type="arabicPeriod"/>
            </a:pPr>
            <a:r>
              <a:rPr lang="en" sz="1600" dirty="0">
                <a:solidFill>
                  <a:srgbClr val="252525"/>
                </a:solidFill>
                <a:highlight>
                  <a:srgbClr val="FFFFFF"/>
                </a:highlight>
                <a:latin typeface="Georgia"/>
                <a:ea typeface="Georgia"/>
                <a:cs typeface="Georgia"/>
                <a:sym typeface="Georgia"/>
              </a:rPr>
              <a:t>CNN was introduced by Yann LeCun (early 1990s).</a:t>
            </a:r>
          </a:p>
          <a:p>
            <a:pPr lvl="0" rtl="0">
              <a:spcBef>
                <a:spcPts val="0"/>
              </a:spcBef>
              <a:buNone/>
            </a:pPr>
            <a:endParaRPr dirty="0">
              <a:latin typeface="Georgia"/>
              <a:ea typeface="Georgia"/>
              <a:cs typeface="Georgia"/>
              <a:sym typeface="Georgia"/>
            </a:endParaRPr>
          </a:p>
          <a:p>
            <a:pPr lvl="0" rtl="0">
              <a:spcBef>
                <a:spcPts val="0"/>
              </a:spcBef>
              <a:buNone/>
            </a:pPr>
            <a:endParaRPr dirty="0">
              <a:latin typeface="Georgia"/>
              <a:ea typeface="Georgia"/>
              <a:cs typeface="Georgia"/>
              <a:sym typeface="Georgia"/>
            </a:endParaRPr>
          </a:p>
        </p:txBody>
      </p:sp>
      <p:pic>
        <p:nvPicPr>
          <p:cNvPr id="70" name="Shape 70" descr="1*Vth3HDqqqLMKiJUwcqhHUA.jpeg"/>
          <p:cNvPicPr preferRelativeResize="0"/>
          <p:nvPr/>
        </p:nvPicPr>
        <p:blipFill>
          <a:blip r:embed="rId3">
            <a:alphaModFix/>
          </a:blip>
          <a:stretch>
            <a:fillRect/>
          </a:stretch>
        </p:blipFill>
        <p:spPr>
          <a:xfrm>
            <a:off x="6005293" y="2813732"/>
            <a:ext cx="2964250" cy="2180474"/>
          </a:xfrm>
          <a:prstGeom prst="rect">
            <a:avLst/>
          </a:prstGeom>
          <a:noFill/>
          <a:ln>
            <a:noFill/>
          </a:ln>
        </p:spPr>
      </p:pic>
      <p:pic>
        <p:nvPicPr>
          <p:cNvPr id="71" name="Shape 71" descr="lenet5.jpg"/>
          <p:cNvPicPr preferRelativeResize="0"/>
          <p:nvPr/>
        </p:nvPicPr>
        <p:blipFill>
          <a:blip r:embed="rId4">
            <a:alphaModFix/>
          </a:blip>
          <a:stretch>
            <a:fillRect/>
          </a:stretch>
        </p:blipFill>
        <p:spPr>
          <a:xfrm>
            <a:off x="97972" y="2781957"/>
            <a:ext cx="5585774" cy="224402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idx="4294967295"/>
          </p:nvPr>
        </p:nvSpPr>
        <p:spPr>
          <a:xfrm>
            <a:off x="381000" y="226786"/>
            <a:ext cx="8521700" cy="573088"/>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GAUSSIAN BLUR </a:t>
            </a:r>
          </a:p>
        </p:txBody>
      </p:sp>
      <p:sp>
        <p:nvSpPr>
          <p:cNvPr id="158" name="Shape 158"/>
          <p:cNvSpPr txBox="1">
            <a:spLocks noGrp="1"/>
          </p:cNvSpPr>
          <p:nvPr>
            <p:ph type="body" idx="4294967295"/>
          </p:nvPr>
        </p:nvSpPr>
        <p:spPr>
          <a:xfrm>
            <a:off x="293914" y="891727"/>
            <a:ext cx="8521700" cy="2557462"/>
          </a:xfrm>
          <a:prstGeom prst="rect">
            <a:avLst/>
          </a:prstGeom>
        </p:spPr>
        <p:txBody>
          <a:bodyPr lIns="91425" tIns="91425" rIns="91425" bIns="91425" anchor="t" anchorCtr="0">
            <a:noAutofit/>
          </a:bodyPr>
          <a:lstStyle/>
          <a:p>
            <a:pPr marL="514350" indent="-285750">
              <a:spcBef>
                <a:spcPts val="0"/>
              </a:spcBef>
            </a:pPr>
            <a:r>
              <a:rPr lang="en" dirty="0" smtClean="0">
                <a:latin typeface="Georgia"/>
                <a:ea typeface="Georgia"/>
                <a:cs typeface="Georgia"/>
                <a:sym typeface="Georgia"/>
              </a:rPr>
              <a:t>Producing </a:t>
            </a:r>
            <a:r>
              <a:rPr lang="en" dirty="0">
                <a:latin typeface="Georgia"/>
                <a:ea typeface="Georgia"/>
                <a:cs typeface="Georgia"/>
                <a:sym typeface="Georgia"/>
              </a:rPr>
              <a:t>images via gradient ascent tends to produce examples with high frequency information</a:t>
            </a:r>
            <a:r>
              <a:rPr lang="en" dirty="0" smtClean="0">
                <a:latin typeface="Georgia"/>
                <a:ea typeface="Georgia"/>
                <a:cs typeface="Georgia"/>
                <a:sym typeface="Georgia"/>
              </a:rPr>
              <a:t>.</a:t>
            </a:r>
          </a:p>
          <a:p>
            <a:pPr marL="228600" indent="0">
              <a:spcBef>
                <a:spcPts val="0"/>
              </a:spcBef>
              <a:buNone/>
            </a:pPr>
            <a:endParaRPr lang="en" dirty="0">
              <a:latin typeface="Georgia"/>
              <a:ea typeface="Georgia"/>
              <a:cs typeface="Georgia"/>
              <a:sym typeface="Georgia"/>
            </a:endParaRPr>
          </a:p>
          <a:p>
            <a:pPr marL="514350" indent="-285750">
              <a:spcBef>
                <a:spcPts val="0"/>
              </a:spcBef>
            </a:pPr>
            <a:r>
              <a:rPr lang="en" dirty="0">
                <a:latin typeface="Georgia"/>
                <a:ea typeface="Georgia"/>
                <a:cs typeface="Georgia"/>
                <a:sym typeface="Georgia"/>
              </a:rPr>
              <a:t>Sometimes images are unrealistic and non-interpretable</a:t>
            </a:r>
            <a:r>
              <a:rPr lang="en" dirty="0" smtClean="0">
                <a:latin typeface="Georgia"/>
                <a:ea typeface="Georgia"/>
                <a:cs typeface="Georgia"/>
                <a:sym typeface="Georgia"/>
              </a:rPr>
              <a:t>.</a:t>
            </a:r>
          </a:p>
          <a:p>
            <a:pPr marL="228600" indent="0">
              <a:spcBef>
                <a:spcPts val="0"/>
              </a:spcBef>
              <a:buNone/>
            </a:pPr>
            <a:endParaRPr lang="en" dirty="0">
              <a:latin typeface="Georgia"/>
              <a:ea typeface="Georgia"/>
              <a:cs typeface="Georgia"/>
              <a:sym typeface="Georgia"/>
            </a:endParaRPr>
          </a:p>
          <a:p>
            <a:pPr marL="514350" indent="-285750">
              <a:spcBef>
                <a:spcPts val="0"/>
              </a:spcBef>
            </a:pPr>
            <a:r>
              <a:rPr lang="en" dirty="0" smtClean="0">
                <a:latin typeface="Georgia"/>
                <a:ea typeface="Georgia"/>
                <a:cs typeface="Georgia"/>
                <a:sym typeface="Georgia"/>
              </a:rPr>
              <a:t>Useful regularization is thus to penalize high frequency information using a gaussian blur step, </a:t>
            </a:r>
          </a:p>
          <a:p>
            <a:pPr marL="434340" lvl="1" indent="0">
              <a:spcBef>
                <a:spcPts val="0"/>
              </a:spcBef>
              <a:buNone/>
            </a:pPr>
            <a:r>
              <a:rPr lang="en-US" dirty="0" smtClean="0"/>
              <a:t>			</a:t>
            </a:r>
            <a:r>
              <a:rPr lang="en-US" dirty="0" err="1" smtClean="0"/>
              <a:t>r</a:t>
            </a:r>
            <a:r>
              <a:rPr lang="en-US" baseline="-25000" dirty="0" err="1" smtClean="0"/>
              <a:t>θ</a:t>
            </a:r>
            <a:r>
              <a:rPr lang="en-US" dirty="0" smtClean="0"/>
              <a:t>(x</a:t>
            </a:r>
            <a:r>
              <a:rPr lang="en-US" dirty="0"/>
              <a:t>) = </a:t>
            </a:r>
            <a:r>
              <a:rPr lang="en-US" dirty="0" err="1"/>
              <a:t>GaussianBlur</a:t>
            </a:r>
            <a:r>
              <a:rPr lang="en-US" dirty="0"/>
              <a:t>(x, </a:t>
            </a:r>
            <a:r>
              <a:rPr lang="en-US" dirty="0" err="1"/>
              <a:t>θ</a:t>
            </a:r>
            <a:r>
              <a:rPr lang="en-US" baseline="-25000" dirty="0" err="1"/>
              <a:t>b_width</a:t>
            </a:r>
            <a:r>
              <a:rPr lang="en-US" dirty="0"/>
              <a:t>)</a:t>
            </a:r>
          </a:p>
          <a:p>
            <a:pPr marL="514350" indent="-285750">
              <a:spcBef>
                <a:spcPts val="0"/>
              </a:spcBef>
            </a:pPr>
            <a:endParaRPr lang="en" dirty="0">
              <a:latin typeface="Georgia"/>
              <a:ea typeface="Georgia"/>
              <a:cs typeface="Georgia"/>
              <a:sym typeface="Georgia"/>
            </a:endParaRPr>
          </a:p>
          <a:p>
            <a:pPr marL="514350" indent="-285750">
              <a:spcBef>
                <a:spcPts val="0"/>
              </a:spcBef>
            </a:pPr>
            <a:r>
              <a:rPr lang="en" dirty="0" smtClean="0">
                <a:latin typeface="Georgia"/>
                <a:ea typeface="Georgia"/>
                <a:cs typeface="Georgia"/>
                <a:sym typeface="Georgia"/>
              </a:rPr>
              <a:t>Do </a:t>
            </a:r>
            <a:r>
              <a:rPr lang="en" dirty="0">
                <a:latin typeface="Georgia"/>
                <a:ea typeface="Georgia"/>
                <a:cs typeface="Georgia"/>
                <a:sym typeface="Georgia"/>
              </a:rPr>
              <a:t>this every few steps and using smaller kernels instead of every step and larger gaussian kernels  to remove computation overhead.</a:t>
            </a:r>
          </a:p>
          <a:p>
            <a:pPr lvl="0" rtl="0">
              <a:spcBef>
                <a:spcPts val="0"/>
              </a:spcBef>
              <a:buNone/>
            </a:pPr>
            <a:endParaRPr dirty="0"/>
          </a:p>
          <a:p>
            <a:pPr lvl="0" rtl="0">
              <a:spcBef>
                <a:spcPts val="0"/>
              </a:spcBef>
              <a:buNone/>
            </a:pPr>
            <a:endParaRPr dirty="0"/>
          </a:p>
          <a:p>
            <a:pPr lvl="0">
              <a:spcBef>
                <a:spcPts val="0"/>
              </a:spcBef>
              <a:buNone/>
            </a:pPr>
            <a:endParaRPr dirty="0"/>
          </a:p>
        </p:txBody>
      </p:sp>
      <p:pic>
        <p:nvPicPr>
          <p:cNvPr id="159" name="Shape 159"/>
          <p:cNvPicPr preferRelativeResize="0"/>
          <p:nvPr/>
        </p:nvPicPr>
        <p:blipFill>
          <a:blip r:embed="rId3">
            <a:alphaModFix/>
          </a:blip>
          <a:stretch>
            <a:fillRect/>
          </a:stretch>
        </p:blipFill>
        <p:spPr>
          <a:xfrm>
            <a:off x="902606" y="3245800"/>
            <a:ext cx="7304315" cy="18977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idx="4294967295"/>
          </p:nvPr>
        </p:nvSpPr>
        <p:spPr>
          <a:xfrm>
            <a:off x="348343" y="210004"/>
            <a:ext cx="8521700" cy="573088"/>
          </a:xfrm>
          <a:prstGeom prst="rect">
            <a:avLst/>
          </a:prstGeom>
        </p:spPr>
        <p:txBody>
          <a:bodyPr lIns="91425" tIns="91425" rIns="91425" bIns="91425" anchor="t" anchorCtr="0">
            <a:noAutofit/>
          </a:bodyPr>
          <a:lstStyle/>
          <a:p>
            <a:pPr lvl="0">
              <a:spcBef>
                <a:spcPts val="0"/>
              </a:spcBef>
              <a:buNone/>
            </a:pPr>
            <a:r>
              <a:rPr lang="en" sz="3000" b="1" dirty="0">
                <a:latin typeface="Georgia" panose="02040502050405020303" pitchFamily="18" charset="0"/>
              </a:rPr>
              <a:t>CLIPPING PIXELS WITH SMALL NORM</a:t>
            </a:r>
          </a:p>
        </p:txBody>
      </p:sp>
      <p:sp>
        <p:nvSpPr>
          <p:cNvPr id="165" name="Shape 165"/>
          <p:cNvSpPr txBox="1">
            <a:spLocks noGrp="1"/>
          </p:cNvSpPr>
          <p:nvPr>
            <p:ph type="body" idx="4294967295"/>
          </p:nvPr>
        </p:nvSpPr>
        <p:spPr>
          <a:xfrm>
            <a:off x="348343" y="981982"/>
            <a:ext cx="8521700" cy="3905704"/>
          </a:xfrm>
          <a:prstGeom prst="rect">
            <a:avLst/>
          </a:prstGeom>
        </p:spPr>
        <p:txBody>
          <a:bodyPr lIns="91425" tIns="91425" rIns="91425" bIns="91425" anchor="t" anchorCtr="0">
            <a:noAutofit/>
          </a:bodyPr>
          <a:lstStyle/>
          <a:p>
            <a:pPr marL="457200" lvl="0" indent="-228600" rtl="0">
              <a:spcBef>
                <a:spcPts val="0"/>
              </a:spcBef>
              <a:buFont typeface="Georgia"/>
              <a:buChar char="●"/>
            </a:pPr>
            <a:r>
              <a:rPr lang="en" sz="1600" dirty="0">
                <a:latin typeface="Georgia"/>
                <a:ea typeface="Georgia"/>
                <a:cs typeface="Georgia"/>
                <a:sym typeface="Georgia"/>
              </a:rPr>
              <a:t>L2 Decay and Gaussian </a:t>
            </a:r>
            <a:r>
              <a:rPr lang="en" sz="1600" dirty="0" smtClean="0">
                <a:latin typeface="Georgia"/>
                <a:ea typeface="Georgia"/>
                <a:cs typeface="Georgia"/>
                <a:sym typeface="Georgia"/>
              </a:rPr>
              <a:t>Blur </a:t>
            </a:r>
            <a:r>
              <a:rPr lang="en" sz="1600" dirty="0">
                <a:latin typeface="Georgia"/>
                <a:ea typeface="Georgia"/>
                <a:cs typeface="Georgia"/>
                <a:sym typeface="Georgia"/>
              </a:rPr>
              <a:t>suppress high amplitude and high frequency information</a:t>
            </a:r>
            <a:r>
              <a:rPr lang="en" sz="1600" dirty="0" smtClean="0">
                <a:latin typeface="Georgia"/>
                <a:ea typeface="Georgia"/>
                <a:cs typeface="Georgia"/>
                <a:sym typeface="Georgia"/>
              </a:rPr>
              <a:t>.</a:t>
            </a: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The image contains small, somewhat smooth values which may tend to contain non-zero pixel values.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These stray pixels will also shift to show some pattern and </a:t>
            </a:r>
            <a:r>
              <a:rPr lang="en" sz="1600" dirty="0" smtClean="0">
                <a:latin typeface="Georgia"/>
                <a:ea typeface="Georgia"/>
                <a:cs typeface="Georgia"/>
                <a:sym typeface="Georgia"/>
              </a:rPr>
              <a:t>contributing </a:t>
            </a:r>
            <a:r>
              <a:rPr lang="en" sz="1600" dirty="0">
                <a:latin typeface="Georgia"/>
                <a:ea typeface="Georgia"/>
                <a:cs typeface="Georgia"/>
                <a:sym typeface="Georgia"/>
              </a:rPr>
              <a:t>to ultimately raise the chosen unit’s activation.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We wish to search away from such a behaviour and only show the primary object under activation.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The bias is implemented using an rθ(x) that computes the norm of each pixel over RGB channels and then sets any pixels with small norm to zero.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The threshold for the norm,is specified as a percentile of all pixel norms in x.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idx="4294967295"/>
          </p:nvPr>
        </p:nvSpPr>
        <p:spPr>
          <a:xfrm>
            <a:off x="141511" y="156710"/>
            <a:ext cx="8806543" cy="571500"/>
          </a:xfrm>
          <a:prstGeom prst="rect">
            <a:avLst/>
          </a:prstGeom>
        </p:spPr>
        <p:txBody>
          <a:bodyPr lIns="91425" tIns="91425" rIns="91425" bIns="91425" anchor="t" anchorCtr="0">
            <a:noAutofit/>
          </a:bodyPr>
          <a:lstStyle/>
          <a:p>
            <a:pPr lvl="0" algn="ctr" rtl="0">
              <a:spcBef>
                <a:spcPts val="0"/>
              </a:spcBef>
              <a:buNone/>
            </a:pPr>
            <a:r>
              <a:rPr lang="en" sz="2800" b="1" dirty="0">
                <a:latin typeface="Georgia" panose="02040502050405020303" pitchFamily="18" charset="0"/>
              </a:rPr>
              <a:t>CLIPPING PIXELS WITH SMALL </a:t>
            </a:r>
            <a:r>
              <a:rPr lang="en" sz="2800" b="1" dirty="0" smtClean="0">
                <a:latin typeface="Georgia" panose="02040502050405020303" pitchFamily="18" charset="0"/>
              </a:rPr>
              <a:t>CONTRIBUTIONS</a:t>
            </a:r>
            <a:endParaRPr lang="en" sz="2800" b="1" dirty="0">
              <a:latin typeface="Georgia" panose="02040502050405020303" pitchFamily="18" charset="0"/>
            </a:endParaRPr>
          </a:p>
        </p:txBody>
      </p:sp>
      <p:sp>
        <p:nvSpPr>
          <p:cNvPr id="171" name="Shape 171"/>
          <p:cNvSpPr txBox="1">
            <a:spLocks noGrp="1"/>
          </p:cNvSpPr>
          <p:nvPr>
            <p:ph type="body" idx="4294967295"/>
          </p:nvPr>
        </p:nvSpPr>
        <p:spPr>
          <a:xfrm>
            <a:off x="283932" y="1082220"/>
            <a:ext cx="8521700" cy="3718379"/>
          </a:xfrm>
          <a:prstGeom prst="rect">
            <a:avLst/>
          </a:prstGeom>
        </p:spPr>
        <p:txBody>
          <a:bodyPr lIns="91425" tIns="91425" rIns="91425" bIns="91425" anchor="t" anchorCtr="0">
            <a:noAutofit/>
          </a:bodyPr>
          <a:lstStyle/>
          <a:p>
            <a:pPr marL="457200" lvl="0" indent="-228600" rtl="0">
              <a:spcBef>
                <a:spcPts val="0"/>
              </a:spcBef>
              <a:buFont typeface="Georgia"/>
              <a:buChar char="●"/>
            </a:pPr>
            <a:r>
              <a:rPr lang="en" sz="1600" dirty="0">
                <a:latin typeface="Georgia"/>
                <a:ea typeface="Georgia"/>
                <a:cs typeface="Georgia"/>
                <a:sym typeface="Georgia"/>
              </a:rPr>
              <a:t>Instead of clipping pixels with small norm we can clip pixels with small contributions.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Pixel contribution is directly proportional to amount of activation it increases or decreases when set to 0.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This method is slow and requires forward pass for every pixel. </a:t>
            </a:r>
            <a:endParaRPr lang="en" sz="1600" dirty="0" smtClean="0">
              <a:latin typeface="Georgia"/>
              <a:ea typeface="Georgia"/>
              <a:cs typeface="Georgia"/>
              <a:sym typeface="Georgia"/>
            </a:endParaRPr>
          </a:p>
          <a:p>
            <a:pPr marL="228600" lvl="0" indent="0" rtl="0">
              <a:spcBef>
                <a:spcPts val="0"/>
              </a:spcBef>
              <a:buNone/>
            </a:pPr>
            <a:r>
              <a:rPr lang="en" sz="1600" dirty="0" smtClean="0">
                <a:latin typeface="Georgia"/>
                <a:ea typeface="Georgia"/>
                <a:cs typeface="Georgia"/>
                <a:sym typeface="Georgia"/>
              </a:rPr>
              <a:t> </a:t>
            </a: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To make it faster it is approximated by linearizing ai(x) around x, in which case the contribution of each dimension of x can be estimated as the elementwise product of x and the gradient.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Then sum over all three channels and take the absolute value, to find pixels with small contribution in either direction, positive or negative. </a:t>
            </a:r>
            <a:endParaRPr lang="en" sz="1600" dirty="0" smtClean="0">
              <a:latin typeface="Georgia"/>
              <a:ea typeface="Georgia"/>
              <a:cs typeface="Georgia"/>
              <a:sym typeface="Georgia"/>
            </a:endParaRPr>
          </a:p>
          <a:p>
            <a:pPr marL="228600" lvl="0" indent="0" rtl="0">
              <a:spcBef>
                <a:spcPts val="0"/>
              </a:spcBef>
              <a:buNone/>
            </a:pPr>
            <a:endParaRPr lang="en" sz="1600" dirty="0">
              <a:latin typeface="Georgia"/>
              <a:ea typeface="Georgia"/>
              <a:cs typeface="Georgia"/>
              <a:sym typeface="Georgia"/>
            </a:endParaRPr>
          </a:p>
          <a:p>
            <a:pPr marL="457200" lvl="0" indent="-228600" rtl="0">
              <a:spcBef>
                <a:spcPts val="0"/>
              </a:spcBef>
              <a:buFont typeface="Georgia"/>
              <a:buChar char="●"/>
            </a:pPr>
            <a:r>
              <a:rPr lang="en" sz="1600" dirty="0">
                <a:latin typeface="Georgia"/>
                <a:ea typeface="Georgia"/>
                <a:cs typeface="Georgia"/>
                <a:sym typeface="Georgia"/>
              </a:rPr>
              <a:t>This rθ(x) is the operation that sets pixels with contribution under the θc pct percentile to zero.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372250" y="711449"/>
            <a:ext cx="8399499" cy="4346524"/>
          </a:xfrm>
          <a:prstGeom prst="rect">
            <a:avLst/>
          </a:prstGeom>
          <a:noFill/>
          <a:ln>
            <a:noFill/>
          </a:ln>
        </p:spPr>
      </p:pic>
      <p:sp>
        <p:nvSpPr>
          <p:cNvPr id="177" name="Shape 177"/>
          <p:cNvSpPr txBox="1">
            <a:spLocks noGrp="1"/>
          </p:cNvSpPr>
          <p:nvPr>
            <p:ph type="title" idx="4294967295"/>
          </p:nvPr>
        </p:nvSpPr>
        <p:spPr>
          <a:xfrm>
            <a:off x="250049" y="138362"/>
            <a:ext cx="8521700" cy="573087"/>
          </a:xfrm>
          <a:prstGeom prst="rect">
            <a:avLst/>
          </a:prstGeom>
        </p:spPr>
        <p:txBody>
          <a:bodyPr lIns="91425" tIns="91425" rIns="91425" bIns="91425" anchor="t" anchorCtr="0">
            <a:noAutofit/>
          </a:bodyPr>
          <a:lstStyle/>
          <a:p>
            <a:pPr lvl="0" algn="ctr" rtl="0">
              <a:spcBef>
                <a:spcPts val="0"/>
              </a:spcBef>
              <a:buNone/>
            </a:pPr>
            <a:r>
              <a:rPr lang="en" sz="2800" b="1" dirty="0">
                <a:latin typeface="Georgia" panose="02040502050405020303" pitchFamily="18" charset="0"/>
              </a:rPr>
              <a:t>Each HypParam applied individually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idx="4294967295"/>
          </p:nvPr>
        </p:nvSpPr>
        <p:spPr>
          <a:xfrm>
            <a:off x="293914" y="270329"/>
            <a:ext cx="8521700" cy="573088"/>
          </a:xfrm>
          <a:prstGeom prst="rect">
            <a:avLst/>
          </a:prstGeom>
        </p:spPr>
        <p:txBody>
          <a:bodyPr lIns="91425" tIns="91425" rIns="91425" bIns="91425" anchor="t" anchorCtr="0">
            <a:noAutofit/>
          </a:bodyPr>
          <a:lstStyle/>
          <a:p>
            <a:pPr lvl="0" algn="ctr">
              <a:spcBef>
                <a:spcPts val="0"/>
              </a:spcBef>
              <a:buNone/>
            </a:pPr>
            <a:r>
              <a:rPr lang="en" sz="3000" b="1" dirty="0">
                <a:latin typeface="Georgia" panose="02040502050405020303" pitchFamily="18" charset="0"/>
              </a:rPr>
              <a:t>COMBINATION OF HYPERPARAMETERS</a:t>
            </a:r>
          </a:p>
        </p:txBody>
      </p:sp>
      <p:sp>
        <p:nvSpPr>
          <p:cNvPr id="183" name="Shape 183"/>
          <p:cNvSpPr txBox="1">
            <a:spLocks noGrp="1"/>
          </p:cNvSpPr>
          <p:nvPr>
            <p:ph type="body" idx="4294967295"/>
          </p:nvPr>
        </p:nvSpPr>
        <p:spPr>
          <a:xfrm>
            <a:off x="293914" y="1163411"/>
            <a:ext cx="8521700" cy="3416300"/>
          </a:xfrm>
          <a:prstGeom prst="rect">
            <a:avLst/>
          </a:prstGeom>
        </p:spPr>
        <p:txBody>
          <a:bodyPr lIns="91425" tIns="91425" rIns="91425" bIns="91425" anchor="t" anchorCtr="0">
            <a:noAutofit/>
          </a:bodyPr>
          <a:lstStyle/>
          <a:p>
            <a:pPr marL="514350" indent="-285750">
              <a:spcBef>
                <a:spcPts val="0"/>
              </a:spcBef>
            </a:pPr>
            <a:r>
              <a:rPr lang="en" sz="1600" dirty="0">
                <a:latin typeface="Georgia" panose="02040502050405020303" pitchFamily="18" charset="0"/>
              </a:rPr>
              <a:t>Preliminary experiments uncovered that their combined effect of parameters produces better </a:t>
            </a:r>
            <a:r>
              <a:rPr lang="en" sz="1600" dirty="0" smtClean="0">
                <a:latin typeface="Georgia" panose="02040502050405020303" pitchFamily="18" charset="0"/>
              </a:rPr>
              <a:t>visualizations.</a:t>
            </a:r>
          </a:p>
          <a:p>
            <a:pPr marL="228600" indent="0">
              <a:spcBef>
                <a:spcPts val="0"/>
              </a:spcBef>
              <a:buNone/>
            </a:pPr>
            <a:endParaRPr lang="en" sz="1600" dirty="0">
              <a:latin typeface="Georgia" panose="02040502050405020303" pitchFamily="18" charset="0"/>
            </a:endParaRPr>
          </a:p>
          <a:p>
            <a:pPr marL="514350" indent="-285750">
              <a:spcBef>
                <a:spcPts val="0"/>
              </a:spcBef>
            </a:pPr>
            <a:r>
              <a:rPr lang="en" sz="1600" dirty="0">
                <a:latin typeface="Georgia" panose="02040502050405020303" pitchFamily="18" charset="0"/>
              </a:rPr>
              <a:t>To pick a reasonable set of hyperparam a random hyperparam search of 300 combinations are settled on </a:t>
            </a:r>
            <a:r>
              <a:rPr lang="en" sz="1600" dirty="0" smtClean="0">
                <a:latin typeface="Georgia" panose="02040502050405020303" pitchFamily="18" charset="0"/>
              </a:rPr>
              <a:t>4.</a:t>
            </a:r>
          </a:p>
          <a:p>
            <a:pPr marL="228600" indent="0">
              <a:spcBef>
                <a:spcPts val="0"/>
              </a:spcBef>
              <a:buNone/>
            </a:pPr>
            <a:endParaRPr lang="en" sz="1600" dirty="0">
              <a:latin typeface="Georgia" panose="02040502050405020303" pitchFamily="18" charset="0"/>
            </a:endParaRPr>
          </a:p>
          <a:p>
            <a:pPr marL="514350" indent="-285750">
              <a:spcBef>
                <a:spcPts val="0"/>
              </a:spcBef>
            </a:pPr>
            <a:r>
              <a:rPr lang="en" sz="1600" dirty="0">
                <a:latin typeface="Georgia" panose="02040502050405020303" pitchFamily="18" charset="0"/>
              </a:rPr>
              <a:t>A combination of these values were run on images ,</a:t>
            </a:r>
          </a:p>
          <a:p>
            <a:pPr marL="1028700" lvl="1" indent="-342900">
              <a:spcBef>
                <a:spcPts val="0"/>
              </a:spcBef>
              <a:buFont typeface="+mj-lt"/>
              <a:buAutoNum type="arabicPeriod"/>
            </a:pPr>
            <a:r>
              <a:rPr lang="en" sz="1600" dirty="0">
                <a:latin typeface="Georgia" panose="02040502050405020303" pitchFamily="18" charset="0"/>
              </a:rPr>
              <a:t>Some images showed high frequency values</a:t>
            </a:r>
          </a:p>
          <a:p>
            <a:pPr marL="1028700" lvl="1" indent="-342900">
              <a:spcBef>
                <a:spcPts val="0"/>
              </a:spcBef>
              <a:buFont typeface="+mj-lt"/>
              <a:buAutoNum type="arabicPeriod"/>
            </a:pPr>
            <a:r>
              <a:rPr lang="en" sz="1600" dirty="0">
                <a:latin typeface="Georgia" panose="02040502050405020303" pitchFamily="18" charset="0"/>
              </a:rPr>
              <a:t>Some images show low frequency values </a:t>
            </a:r>
          </a:p>
          <a:p>
            <a:pPr marL="1028700" lvl="1" indent="-342900">
              <a:spcBef>
                <a:spcPts val="0"/>
              </a:spcBef>
              <a:buFont typeface="+mj-lt"/>
              <a:buAutoNum type="arabicPeriod"/>
            </a:pPr>
            <a:r>
              <a:rPr lang="en" sz="1600" dirty="0">
                <a:latin typeface="Georgia" panose="02040502050405020303" pitchFamily="18" charset="0"/>
              </a:rPr>
              <a:t>Some contain dense pixel data </a:t>
            </a:r>
          </a:p>
          <a:p>
            <a:pPr marL="1028700" lvl="1" indent="-342900">
              <a:spcBef>
                <a:spcPts val="0"/>
              </a:spcBef>
              <a:buFont typeface="+mj-lt"/>
              <a:buAutoNum type="arabicPeriod"/>
            </a:pPr>
            <a:r>
              <a:rPr lang="en" sz="1600" dirty="0">
                <a:latin typeface="Georgia" panose="02040502050405020303" pitchFamily="18" charset="0"/>
              </a:rPr>
              <a:t>Some contain sparse outlines of important regions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210061" y="0"/>
            <a:ext cx="8723874" cy="5143499"/>
          </a:xfrm>
          <a:prstGeom prst="rect">
            <a:avLst/>
          </a:prstGeom>
          <a:noFill/>
          <a:ln>
            <a:noFill/>
          </a:ln>
        </p:spPr>
      </p:pic>
      <p:sp>
        <p:nvSpPr>
          <p:cNvPr id="2" name="Rounded Rectangle 1"/>
          <p:cNvSpPr/>
          <p:nvPr/>
        </p:nvSpPr>
        <p:spPr>
          <a:xfrm>
            <a:off x="2721428" y="2702377"/>
            <a:ext cx="168728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Frequency Patterns</a:t>
            </a:r>
            <a:endParaRPr lang="en-US" dirty="0"/>
          </a:p>
        </p:txBody>
      </p:sp>
      <p:sp>
        <p:nvSpPr>
          <p:cNvPr id="4" name="Rounded Rectangle 3"/>
          <p:cNvSpPr/>
          <p:nvPr/>
        </p:nvSpPr>
        <p:spPr>
          <a:xfrm>
            <a:off x="7021286" y="174171"/>
            <a:ext cx="1687285" cy="5225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Frequency Patterns</a:t>
            </a:r>
            <a:endParaRPr lang="en-US" dirty="0"/>
          </a:p>
        </p:txBody>
      </p:sp>
      <p:sp>
        <p:nvSpPr>
          <p:cNvPr id="5" name="Rounded Rectangle 4"/>
          <p:cNvSpPr/>
          <p:nvPr/>
        </p:nvSpPr>
        <p:spPr>
          <a:xfrm>
            <a:off x="413656" y="174170"/>
            <a:ext cx="1687285" cy="52251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Sparse Set of Imp regions</a:t>
            </a:r>
            <a:endParaRPr lang="en-US" dirty="0"/>
          </a:p>
        </p:txBody>
      </p:sp>
      <p:sp>
        <p:nvSpPr>
          <p:cNvPr id="6" name="Rounded Rectangle 5"/>
          <p:cNvSpPr/>
          <p:nvPr/>
        </p:nvSpPr>
        <p:spPr>
          <a:xfrm>
            <a:off x="5849451" y="2571749"/>
            <a:ext cx="1687285" cy="52251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Dense Pixel Data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293600" y="685801"/>
            <a:ext cx="8745975" cy="4457700"/>
          </a:xfrm>
          <a:prstGeom prst="rect">
            <a:avLst/>
          </a:prstGeom>
          <a:noFill/>
          <a:ln>
            <a:noFill/>
          </a:ln>
        </p:spPr>
      </p:pic>
      <p:sp>
        <p:nvSpPr>
          <p:cNvPr id="194" name="Shape 194"/>
          <p:cNvSpPr txBox="1"/>
          <p:nvPr/>
        </p:nvSpPr>
        <p:spPr>
          <a:xfrm>
            <a:off x="473125" y="98389"/>
            <a:ext cx="8566450" cy="697200"/>
          </a:xfrm>
          <a:prstGeom prst="rect">
            <a:avLst/>
          </a:prstGeom>
          <a:noFill/>
          <a:ln>
            <a:noFill/>
          </a:ln>
        </p:spPr>
        <p:txBody>
          <a:bodyPr lIns="91425" tIns="91425" rIns="91425" bIns="91425" anchor="t" anchorCtr="0">
            <a:noAutofit/>
          </a:bodyPr>
          <a:lstStyle/>
          <a:p>
            <a:pPr lvl="0" rtl="0">
              <a:spcBef>
                <a:spcPts val="0"/>
              </a:spcBef>
              <a:buNone/>
            </a:pPr>
            <a:r>
              <a:rPr lang="en" sz="2200" b="1" dirty="0">
                <a:latin typeface="Georgia" panose="02040502050405020303" pitchFamily="18" charset="0"/>
                <a:ea typeface="Trebuchet MS"/>
                <a:cs typeface="Trebuchet MS"/>
                <a:sym typeface="Trebuchet MS"/>
              </a:rPr>
              <a:t>Visualization of Example Features of Eight Layers of CNN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a:blip r:embed="rId3">
            <a:alphaModFix/>
          </a:blip>
          <a:stretch>
            <a:fillRect/>
          </a:stretch>
        </p:blipFill>
        <p:spPr>
          <a:xfrm>
            <a:off x="354250" y="584550"/>
            <a:ext cx="8505749" cy="4420824"/>
          </a:xfrm>
          <a:prstGeom prst="rect">
            <a:avLst/>
          </a:prstGeom>
          <a:noFill/>
          <a:ln>
            <a:noFill/>
          </a:ln>
        </p:spPr>
      </p:pic>
      <p:sp>
        <p:nvSpPr>
          <p:cNvPr id="5" name="Shape 194"/>
          <p:cNvSpPr txBox="1"/>
          <p:nvPr/>
        </p:nvSpPr>
        <p:spPr>
          <a:xfrm>
            <a:off x="354250" y="120161"/>
            <a:ext cx="8566450" cy="697200"/>
          </a:xfrm>
          <a:prstGeom prst="rect">
            <a:avLst/>
          </a:prstGeom>
          <a:noFill/>
          <a:ln>
            <a:noFill/>
          </a:ln>
        </p:spPr>
        <p:txBody>
          <a:bodyPr lIns="91425" tIns="91425" rIns="91425" bIns="91425" anchor="t" anchorCtr="0">
            <a:noAutofit/>
          </a:bodyPr>
          <a:lstStyle/>
          <a:p>
            <a:pPr lvl="0" rtl="0">
              <a:spcBef>
                <a:spcPts val="0"/>
              </a:spcBef>
              <a:buNone/>
            </a:pPr>
            <a:r>
              <a:rPr lang="en" sz="2200" b="1" dirty="0">
                <a:latin typeface="Georgia" panose="02040502050405020303" pitchFamily="18" charset="0"/>
                <a:ea typeface="Trebuchet MS"/>
                <a:cs typeface="Trebuchet MS"/>
                <a:sym typeface="Trebuchet MS"/>
              </a:rPr>
              <a:t>Visualization of Example Features of Eight Layers of CNN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idx="4294967295"/>
          </p:nvPr>
        </p:nvSpPr>
        <p:spPr>
          <a:xfrm>
            <a:off x="228600" y="259443"/>
            <a:ext cx="8521700" cy="573088"/>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FUTURE WORK</a:t>
            </a:r>
          </a:p>
        </p:txBody>
      </p:sp>
      <p:sp>
        <p:nvSpPr>
          <p:cNvPr id="206" name="Shape 206"/>
          <p:cNvSpPr txBox="1">
            <a:spLocks noGrp="1"/>
          </p:cNvSpPr>
          <p:nvPr>
            <p:ph type="body" idx="4294967295"/>
          </p:nvPr>
        </p:nvSpPr>
        <p:spPr>
          <a:xfrm>
            <a:off x="228600" y="1065440"/>
            <a:ext cx="8521700" cy="3551238"/>
          </a:xfrm>
          <a:prstGeom prst="rect">
            <a:avLst/>
          </a:prstGeom>
        </p:spPr>
        <p:txBody>
          <a:bodyPr lIns="91425" tIns="91425" rIns="91425" bIns="91425" anchor="t" anchorCtr="0">
            <a:noAutofit/>
          </a:bodyPr>
          <a:lstStyle/>
          <a:p>
            <a:pPr marL="457200" lvl="0" indent="-330200" rtl="0">
              <a:spcBef>
                <a:spcPts val="0"/>
              </a:spcBef>
              <a:buSzPct val="100000"/>
              <a:buFont typeface="Georgia"/>
              <a:buChar char="●"/>
            </a:pPr>
            <a:r>
              <a:rPr lang="en" sz="1600" dirty="0">
                <a:latin typeface="Georgia"/>
                <a:ea typeface="Georgia"/>
                <a:cs typeface="Georgia"/>
                <a:sym typeface="Georgia"/>
              </a:rPr>
              <a:t>Later conv layers tend to be more local (features of faces, wheel, etc..) instead of dimensions in a distributed code. But not all features correspond to natural parts. Thus opening up research to find the exact nature of learned representations. This could also be helpful in transfer learning when new models are trained atop the mid conv layer representations, a bias toward sparse connectivity could be helpful because it may be necessary to combine only a few features from these layers to create important features at higher layers</a:t>
            </a:r>
            <a:r>
              <a:rPr lang="en" sz="1600" dirty="0" smtClean="0">
                <a:latin typeface="Georgia"/>
                <a:ea typeface="Georgia"/>
                <a:cs typeface="Georgia"/>
                <a:sym typeface="Georgia"/>
              </a:rPr>
              <a:t>.</a:t>
            </a:r>
          </a:p>
          <a:p>
            <a:pPr marL="127000" lvl="0" indent="0" rtl="0">
              <a:spcBef>
                <a:spcPts val="0"/>
              </a:spcBef>
              <a:buSzPct val="100000"/>
              <a:buNone/>
            </a:pPr>
            <a:endParaRPr lang="en" sz="1600" dirty="0">
              <a:latin typeface="Georgia"/>
              <a:ea typeface="Georgia"/>
              <a:cs typeface="Georgia"/>
              <a:sym typeface="Georgia"/>
            </a:endParaRPr>
          </a:p>
          <a:p>
            <a:pPr marL="457200" lvl="0" indent="-330200" rtl="0">
              <a:spcBef>
                <a:spcPts val="0"/>
              </a:spcBef>
              <a:buSzPct val="100000"/>
              <a:buFont typeface="Georgia"/>
              <a:buChar char="●"/>
            </a:pPr>
            <a:r>
              <a:rPr lang="en" sz="1600" dirty="0">
                <a:latin typeface="Georgia"/>
                <a:ea typeface="Georgia"/>
                <a:cs typeface="Georgia"/>
                <a:sym typeface="Georgia"/>
              </a:rPr>
              <a:t>New regularization methods that enables improved, interpretable, optimized visualizations of learned features. This will help researchers and practitioners understand, debug, and improve their models</a:t>
            </a:r>
            <a:r>
              <a:rPr lang="en" sz="1600" dirty="0" smtClean="0">
                <a:latin typeface="Georgia"/>
                <a:ea typeface="Georgia"/>
                <a:cs typeface="Georgia"/>
                <a:sym typeface="Georgia"/>
              </a:rPr>
              <a:t>.</a:t>
            </a:r>
          </a:p>
          <a:p>
            <a:pPr marL="127000" lvl="0" indent="0" rtl="0">
              <a:spcBef>
                <a:spcPts val="0"/>
              </a:spcBef>
              <a:buSzPct val="100000"/>
              <a:buNone/>
            </a:pPr>
            <a:endParaRPr lang="en" sz="1600" dirty="0">
              <a:latin typeface="Georgia"/>
              <a:ea typeface="Georgia"/>
              <a:cs typeface="Georgia"/>
              <a:sym typeface="Georgia"/>
            </a:endParaRPr>
          </a:p>
          <a:p>
            <a:pPr marL="457200" lvl="0" indent="-330200">
              <a:spcBef>
                <a:spcPts val="0"/>
              </a:spcBef>
              <a:buSzPct val="100000"/>
              <a:buFont typeface="Georgia"/>
              <a:buChar char="●"/>
            </a:pPr>
            <a:r>
              <a:rPr lang="en" sz="1600" dirty="0">
                <a:latin typeface="Georgia"/>
                <a:ea typeface="Georgia"/>
                <a:cs typeface="Georgia"/>
                <a:sym typeface="Georgia"/>
              </a:rPr>
              <a:t>Preventing model-fooling by understanding the workings of hidden layers of the ConvNet.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idx="4294967295"/>
          </p:nvPr>
        </p:nvSpPr>
        <p:spPr>
          <a:xfrm>
            <a:off x="337458" y="270328"/>
            <a:ext cx="8521700" cy="573088"/>
          </a:xfrm>
          <a:prstGeom prst="rect">
            <a:avLst/>
          </a:prstGeom>
        </p:spPr>
        <p:txBody>
          <a:bodyPr lIns="91425" tIns="91425" rIns="91425" bIns="91425" anchor="t" anchorCtr="0">
            <a:noAutofit/>
          </a:bodyPr>
          <a:lstStyle/>
          <a:p>
            <a:pPr lvl="0" algn="ctr">
              <a:spcBef>
                <a:spcPts val="0"/>
              </a:spcBef>
              <a:buNone/>
            </a:pPr>
            <a:r>
              <a:rPr lang="en" sz="3200" b="1" dirty="0" smtClean="0">
                <a:latin typeface="Georgia" panose="02040502050405020303" pitchFamily="18" charset="0"/>
              </a:rPr>
              <a:t>CONCLUSION (TOPIC)</a:t>
            </a:r>
            <a:endParaRPr lang="en" sz="3200" b="1" dirty="0">
              <a:latin typeface="Georgia" panose="02040502050405020303" pitchFamily="18" charset="0"/>
            </a:endParaRPr>
          </a:p>
        </p:txBody>
      </p:sp>
      <p:sp>
        <p:nvSpPr>
          <p:cNvPr id="212" name="Shape 212"/>
          <p:cNvSpPr txBox="1">
            <a:spLocks noGrp="1"/>
          </p:cNvSpPr>
          <p:nvPr>
            <p:ph type="body" idx="4294967295"/>
          </p:nvPr>
        </p:nvSpPr>
        <p:spPr>
          <a:xfrm>
            <a:off x="337458" y="1054553"/>
            <a:ext cx="8521700" cy="3416300"/>
          </a:xfrm>
          <a:prstGeom prst="rect">
            <a:avLst/>
          </a:prstGeom>
        </p:spPr>
        <p:txBody>
          <a:bodyPr lIns="91425" tIns="91425" rIns="91425" bIns="91425" anchor="t" anchorCtr="0">
            <a:noAutofit/>
          </a:bodyPr>
          <a:lstStyle/>
          <a:p>
            <a:pPr marL="457200" lvl="0" indent="-228600" rtl="0">
              <a:lnSpc>
                <a:spcPct val="150000"/>
              </a:lnSpc>
              <a:spcBef>
                <a:spcPts val="0"/>
              </a:spcBef>
              <a:buFont typeface="Georgia"/>
              <a:buChar char="●"/>
            </a:pPr>
            <a:r>
              <a:rPr lang="en" dirty="0">
                <a:latin typeface="Georgia"/>
                <a:ea typeface="Georgia"/>
                <a:cs typeface="Georgia"/>
                <a:sym typeface="Georgia"/>
              </a:rPr>
              <a:t>We have a new visualization tool that helps us understand the workings of a convnet in detail by exploring the hidden layers</a:t>
            </a:r>
            <a:r>
              <a:rPr lang="en" dirty="0" smtClean="0">
                <a:latin typeface="Georgia"/>
                <a:ea typeface="Georgia"/>
                <a:cs typeface="Georgia"/>
                <a:sym typeface="Georgia"/>
              </a:rPr>
              <a:t>.</a:t>
            </a:r>
          </a:p>
          <a:p>
            <a:pPr marL="228600" lvl="0" indent="0" rtl="0">
              <a:lnSpc>
                <a:spcPct val="150000"/>
              </a:lnSpc>
              <a:spcBef>
                <a:spcPts val="0"/>
              </a:spcBef>
              <a:buNone/>
            </a:pPr>
            <a:endParaRPr lang="en" dirty="0">
              <a:latin typeface="Georgia"/>
              <a:ea typeface="Georgia"/>
              <a:cs typeface="Georgia"/>
              <a:sym typeface="Georgia"/>
            </a:endParaRPr>
          </a:p>
          <a:p>
            <a:pPr marL="457200" lvl="0" indent="-228600" rtl="0">
              <a:lnSpc>
                <a:spcPct val="150000"/>
              </a:lnSpc>
              <a:spcBef>
                <a:spcPts val="0"/>
              </a:spcBef>
              <a:buFont typeface="Georgia"/>
              <a:buChar char="●"/>
            </a:pPr>
            <a:r>
              <a:rPr lang="en" dirty="0">
                <a:latin typeface="Georgia"/>
                <a:ea typeface="Georgia"/>
                <a:cs typeface="Georgia"/>
                <a:sym typeface="Georgia"/>
              </a:rPr>
              <a:t>Helps in debugging models and coming up new and improved training and testing strategies</a:t>
            </a:r>
            <a:r>
              <a:rPr lang="en" dirty="0" smtClean="0">
                <a:latin typeface="Georgia"/>
                <a:ea typeface="Georgia"/>
                <a:cs typeface="Georgia"/>
                <a:sym typeface="Georgia"/>
              </a:rPr>
              <a:t>.</a:t>
            </a:r>
          </a:p>
          <a:p>
            <a:pPr marL="228600" lvl="0" indent="0" rtl="0">
              <a:lnSpc>
                <a:spcPct val="150000"/>
              </a:lnSpc>
              <a:spcBef>
                <a:spcPts val="0"/>
              </a:spcBef>
              <a:buNone/>
            </a:pPr>
            <a:endParaRPr lang="en" dirty="0">
              <a:latin typeface="Georgia"/>
              <a:ea typeface="Georgia"/>
              <a:cs typeface="Georgia"/>
              <a:sym typeface="Georgia"/>
            </a:endParaRPr>
          </a:p>
          <a:p>
            <a:pPr marL="457200" lvl="0" indent="-228600" rtl="0">
              <a:lnSpc>
                <a:spcPct val="150000"/>
              </a:lnSpc>
              <a:spcBef>
                <a:spcPts val="0"/>
              </a:spcBef>
              <a:buFont typeface="Georgia"/>
              <a:buChar char="●"/>
            </a:pPr>
            <a:r>
              <a:rPr lang="en" dirty="0">
                <a:latin typeface="Georgia"/>
                <a:ea typeface="Georgia"/>
                <a:cs typeface="Georgia"/>
                <a:sym typeface="Georgia"/>
              </a:rPr>
              <a:t>Helps with contribution of new methodologies and techniques in the field of DNNs (new regularization techniques, incorporate unique training strategies, etc</a:t>
            </a:r>
            <a:r>
              <a:rPr lang="en" dirty="0" smtClean="0">
                <a:latin typeface="Georgia"/>
                <a:ea typeface="Georgia"/>
                <a:cs typeface="Georgia"/>
                <a:sym typeface="Georgia"/>
              </a:rPr>
              <a:t>..)</a:t>
            </a:r>
          </a:p>
          <a:p>
            <a:pPr marL="457200" lvl="0" indent="-228600" rtl="0">
              <a:lnSpc>
                <a:spcPct val="150000"/>
              </a:lnSpc>
              <a:spcBef>
                <a:spcPts val="0"/>
              </a:spcBef>
              <a:buFont typeface="Georgia"/>
              <a:buChar char="●"/>
            </a:pPr>
            <a:endParaRPr lang="en" dirty="0">
              <a:latin typeface="Georgia"/>
              <a:ea typeface="Georgia"/>
              <a:cs typeface="Georgia"/>
              <a:sym typeface="Georgia"/>
            </a:endParaRPr>
          </a:p>
          <a:p>
            <a:pPr marL="457200" lvl="0" indent="-228600" rtl="0">
              <a:lnSpc>
                <a:spcPct val="150000"/>
              </a:lnSpc>
              <a:spcBef>
                <a:spcPts val="0"/>
              </a:spcBef>
              <a:buFont typeface="Georgia"/>
              <a:buChar char="●"/>
            </a:pPr>
            <a:r>
              <a:rPr lang="en" dirty="0" smtClean="0">
                <a:latin typeface="Georgia"/>
                <a:ea typeface="Georgia"/>
                <a:cs typeface="Georgia"/>
                <a:sym typeface="Georgia"/>
              </a:rPr>
              <a:t>Disadvantage, concepts arent easy to grasp without a practical knowledge on the topic.</a:t>
            </a:r>
            <a:endParaRPr lang="en" dirty="0">
              <a:latin typeface="Georgia"/>
              <a:ea typeface="Georgia"/>
              <a:cs typeface="Georgia"/>
              <a:sym typeface="Georgia"/>
            </a:endParaRPr>
          </a:p>
          <a:p>
            <a:pPr lvl="0" rtl="0">
              <a:spcBef>
                <a:spcPts val="0"/>
              </a:spcBef>
              <a:buNone/>
            </a:pPr>
            <a:endParaRPr dirty="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2" name="Shape 62"/>
          <p:cNvSpPr txBox="1">
            <a:spLocks noGrp="1"/>
          </p:cNvSpPr>
          <p:nvPr>
            <p:ph type="body" idx="4294967295"/>
          </p:nvPr>
        </p:nvSpPr>
        <p:spPr>
          <a:xfrm>
            <a:off x="224064" y="804863"/>
            <a:ext cx="8521700" cy="2177823"/>
          </a:xfrm>
          <a:prstGeom prst="rect">
            <a:avLst/>
          </a:prstGeom>
        </p:spPr>
        <p:txBody>
          <a:bodyPr lIns="91425" tIns="91425" rIns="91425" bIns="91425" anchor="t" anchorCtr="0">
            <a:noAutofit/>
          </a:bodyPr>
          <a:lstStyle/>
          <a:p>
            <a:pPr marL="482600" indent="-342900">
              <a:lnSpc>
                <a:spcPct val="150000"/>
              </a:lnSpc>
              <a:spcBef>
                <a:spcPts val="0"/>
              </a:spcBef>
              <a:buFont typeface="+mj-lt"/>
              <a:buAutoNum type="arabicPeriod"/>
            </a:pPr>
            <a:r>
              <a:rPr lang="en" sz="1400" dirty="0">
                <a:latin typeface="Georgia"/>
                <a:ea typeface="Georgia"/>
                <a:cs typeface="Georgia"/>
                <a:sym typeface="Georgia"/>
              </a:rPr>
              <a:t>D</a:t>
            </a:r>
            <a:r>
              <a:rPr lang="en" sz="1500" dirty="0">
                <a:latin typeface="Georgia"/>
                <a:ea typeface="Georgia"/>
                <a:cs typeface="Georgia"/>
                <a:sym typeface="Georgia"/>
              </a:rPr>
              <a:t>eep Neural Network are networks comprised of many layers which aid in learning features </a:t>
            </a:r>
            <a:r>
              <a:rPr lang="en" sz="1500" dirty="0" smtClean="0">
                <a:latin typeface="Georgia"/>
                <a:ea typeface="Georgia"/>
                <a:cs typeface="Georgia"/>
                <a:sym typeface="Georgia"/>
              </a:rPr>
              <a:t>off Images</a:t>
            </a:r>
            <a:r>
              <a:rPr lang="en" sz="1500" dirty="0">
                <a:latin typeface="Georgia"/>
                <a:ea typeface="Georgia"/>
                <a:cs typeface="Georgia"/>
                <a:sym typeface="Georgia"/>
              </a:rPr>
              <a:t>, Sounds, Texts, etc…</a:t>
            </a:r>
          </a:p>
          <a:p>
            <a:pPr marL="476250" indent="-342900">
              <a:lnSpc>
                <a:spcPct val="150000"/>
              </a:lnSpc>
              <a:spcBef>
                <a:spcPts val="0"/>
              </a:spcBef>
              <a:buFont typeface="+mj-lt"/>
              <a:buAutoNum type="arabicPeriod"/>
            </a:pPr>
            <a:r>
              <a:rPr lang="en" sz="1500" dirty="0">
                <a:latin typeface="Georgia"/>
                <a:ea typeface="Georgia"/>
                <a:cs typeface="Georgia"/>
                <a:sym typeface="Georgia"/>
              </a:rPr>
              <a:t>These Multi-layer networks learn low level, mid level and high level features off of these </a:t>
            </a:r>
            <a:r>
              <a:rPr lang="en" sz="1500" dirty="0" smtClean="0">
                <a:latin typeface="Georgia"/>
                <a:ea typeface="Georgia"/>
                <a:cs typeface="Georgia"/>
                <a:sym typeface="Georgia"/>
              </a:rPr>
              <a:t>inputs look like.</a:t>
            </a:r>
            <a:endParaRPr lang="en" sz="1500" dirty="0">
              <a:latin typeface="Georgia"/>
              <a:ea typeface="Georgia"/>
              <a:cs typeface="Georgia"/>
              <a:sym typeface="Georgia"/>
            </a:endParaRPr>
          </a:p>
          <a:p>
            <a:pPr marL="476250" indent="-342900">
              <a:lnSpc>
                <a:spcPct val="150000"/>
              </a:lnSpc>
              <a:spcBef>
                <a:spcPts val="0"/>
              </a:spcBef>
              <a:buFont typeface="+mj-lt"/>
              <a:buAutoNum type="arabicPeriod"/>
            </a:pPr>
            <a:r>
              <a:rPr lang="en" sz="1500" dirty="0">
                <a:latin typeface="Georgia"/>
                <a:ea typeface="Georgia"/>
                <a:cs typeface="Georgia"/>
                <a:sym typeface="Georgia"/>
              </a:rPr>
              <a:t>They are surpassing humans in everyday challenging tasks. Ex: </a:t>
            </a:r>
            <a:r>
              <a:rPr lang="en" sz="1500" dirty="0" smtClean="0">
                <a:latin typeface="Georgia"/>
                <a:ea typeface="Georgia"/>
                <a:cs typeface="Georgia"/>
                <a:sym typeface="Georgia"/>
              </a:rPr>
              <a:t>Self driving cars, </a:t>
            </a:r>
            <a:r>
              <a:rPr lang="en" sz="1500" dirty="0">
                <a:latin typeface="Georgia"/>
                <a:ea typeface="Georgia"/>
                <a:cs typeface="Georgia"/>
                <a:sym typeface="Georgia"/>
              </a:rPr>
              <a:t>playing video games, predicting stock prices, etc..</a:t>
            </a:r>
            <a:r>
              <a:rPr lang="en" sz="1500" dirty="0"/>
              <a:t/>
            </a:r>
            <a:br>
              <a:rPr lang="en" sz="1500" dirty="0"/>
            </a:br>
            <a:endParaRPr lang="en" sz="1500" dirty="0"/>
          </a:p>
        </p:txBody>
      </p:sp>
      <p:pic>
        <p:nvPicPr>
          <p:cNvPr id="61" name="Shape 61" descr="ces-end-to-end-deep-learning-cars-web.gif"/>
          <p:cNvPicPr preferRelativeResize="0"/>
          <p:nvPr/>
        </p:nvPicPr>
        <p:blipFill>
          <a:blip r:embed="rId3">
            <a:alphaModFix/>
          </a:blip>
          <a:stretch>
            <a:fillRect/>
          </a:stretch>
        </p:blipFill>
        <p:spPr>
          <a:xfrm>
            <a:off x="0" y="2982686"/>
            <a:ext cx="4484914" cy="2160814"/>
          </a:xfrm>
          <a:prstGeom prst="rect">
            <a:avLst/>
          </a:prstGeom>
          <a:noFill/>
          <a:ln>
            <a:noFill/>
          </a:ln>
        </p:spPr>
      </p:pic>
      <p:pic>
        <p:nvPicPr>
          <p:cNvPr id="63" name="Shape 63" descr="maxresdefault.jpg"/>
          <p:cNvPicPr preferRelativeResize="0"/>
          <p:nvPr/>
        </p:nvPicPr>
        <p:blipFill>
          <a:blip r:embed="rId4">
            <a:alphaModFix/>
          </a:blip>
          <a:stretch>
            <a:fillRect/>
          </a:stretch>
        </p:blipFill>
        <p:spPr>
          <a:xfrm>
            <a:off x="4572000" y="3091543"/>
            <a:ext cx="4572000" cy="2051957"/>
          </a:xfrm>
          <a:prstGeom prst="rect">
            <a:avLst/>
          </a:prstGeom>
          <a:noFill/>
          <a:ln>
            <a:noFill/>
          </a:ln>
        </p:spPr>
      </p:pic>
      <p:sp>
        <p:nvSpPr>
          <p:cNvPr id="6" name="Shape 68"/>
          <p:cNvSpPr txBox="1">
            <a:spLocks/>
          </p:cNvSpPr>
          <p:nvPr/>
        </p:nvSpPr>
        <p:spPr>
          <a:xfrm>
            <a:off x="384695" y="231775"/>
            <a:ext cx="8521700" cy="573088"/>
          </a:xfrm>
          <a:prstGeom prst="rect">
            <a:avLst/>
          </a:prstGeom>
        </p:spPr>
        <p:txBody>
          <a:bodyPr vert="horz" lIns="91425" tIns="91425" rIns="91425" bIns="91425" rtlCol="0" anchor="t" anchorCtr="0">
            <a:noAutofit/>
          </a:bodyPr>
          <a:lstStyle>
            <a:lvl1pPr algn="l" defTabSz="685800" rtl="0" eaLnBrk="1" latinLnBrk="0" hangingPunct="1">
              <a:lnSpc>
                <a:spcPct val="90000"/>
              </a:lnSpc>
              <a:spcBef>
                <a:spcPct val="0"/>
              </a:spcBef>
              <a:buNone/>
              <a:defRPr sz="405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pPr>
            <a:r>
              <a:rPr lang="en-US" sz="3000" b="1" dirty="0" smtClean="0">
                <a:latin typeface="Georgia" panose="02040502050405020303" pitchFamily="18" charset="0"/>
              </a:rPr>
              <a:t>CONVOLUTIONAL NEURAL NETWORK</a:t>
            </a:r>
          </a:p>
          <a:p>
            <a:pPr>
              <a:spcBef>
                <a:spcPts val="0"/>
              </a:spcBef>
            </a:pPr>
            <a:endParaRPr lang="en-US" sz="32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2386" y="363474"/>
            <a:ext cx="7543800" cy="866612"/>
          </a:xfrm>
        </p:spPr>
        <p:txBody>
          <a:bodyPr>
            <a:normAutofit/>
          </a:bodyPr>
          <a:lstStyle/>
          <a:p>
            <a:pPr algn="ctr"/>
            <a:r>
              <a:rPr lang="en-US" sz="3200" b="1" dirty="0" smtClean="0">
                <a:latin typeface="Georgia" panose="02040502050405020303" pitchFamily="18" charset="0"/>
              </a:rPr>
              <a:t>CONCLUSION (SOFTWARE)</a:t>
            </a:r>
            <a:endParaRPr lang="en-US" sz="3200" b="1" dirty="0">
              <a:latin typeface="Georgia" panose="02040502050405020303" pitchFamily="18" charset="0"/>
            </a:endParaRPr>
          </a:p>
        </p:txBody>
      </p:sp>
      <p:sp>
        <p:nvSpPr>
          <p:cNvPr id="5" name="Content Placeholder 4"/>
          <p:cNvSpPr>
            <a:spLocks noGrp="1"/>
          </p:cNvSpPr>
          <p:nvPr>
            <p:ph idx="1"/>
          </p:nvPr>
        </p:nvSpPr>
        <p:spPr>
          <a:xfrm>
            <a:off x="715301" y="1230086"/>
            <a:ext cx="7543800" cy="3038094"/>
          </a:xfrm>
        </p:spPr>
        <p:txBody>
          <a:bodyPr/>
          <a:lstStyle/>
          <a:p>
            <a:pPr>
              <a:lnSpc>
                <a:spcPct val="150000"/>
              </a:lnSpc>
            </a:pPr>
            <a:r>
              <a:rPr lang="en-US" dirty="0" smtClean="0">
                <a:latin typeface="Georgia" panose="02040502050405020303" pitchFamily="18" charset="0"/>
              </a:rPr>
              <a:t>Interface is very simple and easy to navigate.</a:t>
            </a:r>
          </a:p>
          <a:p>
            <a:pPr>
              <a:lnSpc>
                <a:spcPct val="150000"/>
              </a:lnSpc>
            </a:pPr>
            <a:r>
              <a:rPr lang="en-US" dirty="0" smtClean="0">
                <a:latin typeface="Georgia" panose="02040502050405020303" pitchFamily="18" charset="0"/>
              </a:rPr>
              <a:t>Has a camera add (did not work for me!), a nifty feature.</a:t>
            </a:r>
          </a:p>
          <a:p>
            <a:pPr>
              <a:lnSpc>
                <a:spcPct val="150000"/>
              </a:lnSpc>
            </a:pPr>
            <a:r>
              <a:rPr lang="en-US" dirty="0" smtClean="0">
                <a:latin typeface="Georgia" panose="02040502050405020303" pitchFamily="18" charset="0"/>
              </a:rPr>
              <a:t>Useful for researchers and newcomers alike.</a:t>
            </a:r>
          </a:p>
          <a:p>
            <a:pPr>
              <a:lnSpc>
                <a:spcPct val="150000"/>
              </a:lnSpc>
            </a:pPr>
            <a:r>
              <a:rPr lang="en-US" dirty="0" smtClean="0">
                <a:latin typeface="Georgia" panose="02040502050405020303" pitchFamily="18" charset="0"/>
              </a:rPr>
              <a:t>Takes time to understand the flow of the layers</a:t>
            </a:r>
          </a:p>
          <a:p>
            <a:endParaRPr lang="en-US" dirty="0" smtClean="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3785376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idx="4294967295"/>
          </p:nvPr>
        </p:nvSpPr>
        <p:spPr>
          <a:xfrm>
            <a:off x="0" y="141288"/>
            <a:ext cx="8521700" cy="573087"/>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WHY are CNNs so POPULAR??!</a:t>
            </a:r>
          </a:p>
        </p:txBody>
      </p:sp>
      <p:sp>
        <p:nvSpPr>
          <p:cNvPr id="77" name="Shape 77"/>
          <p:cNvSpPr txBox="1">
            <a:spLocks noGrp="1"/>
          </p:cNvSpPr>
          <p:nvPr>
            <p:ph type="body" idx="4294967295"/>
          </p:nvPr>
        </p:nvSpPr>
        <p:spPr>
          <a:xfrm>
            <a:off x="98879" y="825727"/>
            <a:ext cx="8521700" cy="3416300"/>
          </a:xfrm>
          <a:prstGeom prst="rect">
            <a:avLst/>
          </a:prstGeom>
        </p:spPr>
        <p:txBody>
          <a:bodyPr lIns="91425" tIns="91425" rIns="91425" bIns="91425" anchor="t" anchorCtr="0">
            <a:noAutofit/>
          </a:bodyPr>
          <a:lstStyle/>
          <a:p>
            <a:pPr marL="457200" lvl="0" indent="-317500" rtl="0">
              <a:spcBef>
                <a:spcPts val="0"/>
              </a:spcBef>
              <a:buSzPct val="100000"/>
              <a:buFont typeface="Georgia"/>
              <a:buChar char="●"/>
            </a:pPr>
            <a:r>
              <a:rPr lang="en" sz="1600" dirty="0">
                <a:latin typeface="Georgia"/>
                <a:ea typeface="Georgia"/>
                <a:cs typeface="Georgia"/>
                <a:sym typeface="Georgia"/>
              </a:rPr>
              <a:t>They are able to achieve human like performance in a large number of tasks and even surpassed humans in a few.</a:t>
            </a:r>
          </a:p>
          <a:p>
            <a:pPr marL="914400" lvl="1" indent="-317500" rtl="0">
              <a:spcBef>
                <a:spcPts val="0"/>
              </a:spcBef>
              <a:buSzPct val="100000"/>
              <a:buFont typeface="Georgia"/>
              <a:buChar char="○"/>
            </a:pPr>
            <a:r>
              <a:rPr lang="en" b="1" i="1" dirty="0">
                <a:latin typeface="Georgia"/>
                <a:ea typeface="Georgia"/>
                <a:cs typeface="Georgia"/>
                <a:sym typeface="Georgia"/>
              </a:rPr>
              <a:t>e</a:t>
            </a:r>
            <a:r>
              <a:rPr lang="en" b="1" i="1" dirty="0" smtClean="0">
                <a:latin typeface="Georgia"/>
                <a:ea typeface="Georgia"/>
                <a:cs typeface="Georgia"/>
                <a:sym typeface="Georgia"/>
              </a:rPr>
              <a:t>xample</a:t>
            </a:r>
            <a:r>
              <a:rPr lang="en" dirty="0">
                <a:latin typeface="Georgia"/>
                <a:ea typeface="Georgia"/>
                <a:cs typeface="Georgia"/>
                <a:sym typeface="Georgia"/>
              </a:rPr>
              <a:t>: </a:t>
            </a:r>
            <a:r>
              <a:rPr lang="en" dirty="0" smtClean="0">
                <a:latin typeface="Georgia"/>
                <a:ea typeface="Georgia"/>
                <a:cs typeface="Georgia"/>
                <a:sym typeface="Georgia"/>
              </a:rPr>
              <a:t> AlphaGo </a:t>
            </a:r>
            <a:r>
              <a:rPr lang="en" dirty="0">
                <a:latin typeface="Georgia"/>
                <a:ea typeface="Georgia"/>
                <a:cs typeface="Georgia"/>
                <a:sym typeface="Georgia"/>
              </a:rPr>
              <a:t>challenge, </a:t>
            </a:r>
            <a:r>
              <a:rPr lang="en" dirty="0" smtClean="0">
                <a:latin typeface="Georgia"/>
                <a:ea typeface="Georgia"/>
                <a:cs typeface="Georgia"/>
                <a:sym typeface="Georgia"/>
              </a:rPr>
              <a:t> ILSVRC </a:t>
            </a:r>
            <a:r>
              <a:rPr lang="en" dirty="0">
                <a:latin typeface="Georgia"/>
                <a:ea typeface="Georgia"/>
                <a:cs typeface="Georgia"/>
                <a:sym typeface="Georgia"/>
              </a:rPr>
              <a:t>challenges, </a:t>
            </a:r>
            <a:r>
              <a:rPr lang="en" dirty="0" smtClean="0">
                <a:latin typeface="Georgia"/>
                <a:ea typeface="Georgia"/>
                <a:cs typeface="Georgia"/>
                <a:sym typeface="Georgia"/>
              </a:rPr>
              <a:t> etc</a:t>
            </a:r>
            <a:r>
              <a:rPr lang="en" dirty="0">
                <a:latin typeface="Georgia"/>
                <a:ea typeface="Georgia"/>
                <a:cs typeface="Georgia"/>
                <a:sym typeface="Georgia"/>
              </a:rPr>
              <a:t>..</a:t>
            </a:r>
          </a:p>
          <a:p>
            <a:pPr lvl="0" rtl="0">
              <a:spcBef>
                <a:spcPts val="0"/>
              </a:spcBef>
              <a:buNone/>
            </a:pPr>
            <a:endParaRPr dirty="0">
              <a:latin typeface="Georgia"/>
              <a:ea typeface="Georgia"/>
              <a:cs typeface="Georgia"/>
              <a:sym typeface="Georgia"/>
            </a:endParaRPr>
          </a:p>
          <a:p>
            <a:pPr marL="457200" lvl="0" indent="-317500" rtl="0">
              <a:spcBef>
                <a:spcPts val="0"/>
              </a:spcBef>
              <a:buSzPct val="100000"/>
              <a:buFont typeface="Georgia"/>
              <a:buChar char="●"/>
            </a:pPr>
            <a:r>
              <a:rPr lang="en" sz="1600" dirty="0">
                <a:latin typeface="Georgia"/>
                <a:ea typeface="Georgia"/>
                <a:cs typeface="Georgia"/>
                <a:sym typeface="Georgia"/>
              </a:rPr>
              <a:t>Reason for their advancements ?</a:t>
            </a:r>
          </a:p>
          <a:p>
            <a:pPr marL="914400" lvl="1" indent="-228600" rtl="0">
              <a:spcBef>
                <a:spcPts val="0"/>
              </a:spcBef>
              <a:buFont typeface="Georgia"/>
              <a:buChar char="○"/>
            </a:pPr>
            <a:r>
              <a:rPr lang="en" b="1" i="1" dirty="0">
                <a:latin typeface="Georgia"/>
                <a:ea typeface="Georgia"/>
                <a:cs typeface="Georgia"/>
                <a:sym typeface="Georgia"/>
              </a:rPr>
              <a:t>Larger training </a:t>
            </a:r>
            <a:r>
              <a:rPr lang="en" b="1" i="1" dirty="0" smtClean="0">
                <a:latin typeface="Georgia"/>
                <a:ea typeface="Georgia"/>
                <a:cs typeface="Georgia"/>
                <a:sym typeface="Georgia"/>
              </a:rPr>
              <a:t>sets</a:t>
            </a:r>
            <a:r>
              <a:rPr lang="en" i="1" dirty="0" smtClean="0">
                <a:latin typeface="Georgia"/>
                <a:ea typeface="Georgia"/>
                <a:cs typeface="Georgia"/>
                <a:sym typeface="Georgia"/>
              </a:rPr>
              <a:t> </a:t>
            </a:r>
            <a:r>
              <a:rPr lang="en" dirty="0" smtClean="0">
                <a:latin typeface="Georgia"/>
                <a:ea typeface="Georgia"/>
                <a:cs typeface="Georgia"/>
                <a:sym typeface="Georgia"/>
              </a:rPr>
              <a:t>- </a:t>
            </a:r>
            <a:r>
              <a:rPr lang="en" dirty="0">
                <a:latin typeface="Georgia"/>
                <a:ea typeface="Georgia"/>
                <a:cs typeface="Georgia"/>
                <a:sym typeface="Georgia"/>
              </a:rPr>
              <a:t>millions of labeled examples </a:t>
            </a:r>
          </a:p>
          <a:p>
            <a:pPr marL="914400" lvl="1" indent="-228600" rtl="0">
              <a:spcBef>
                <a:spcPts val="0"/>
              </a:spcBef>
              <a:buFont typeface="Georgia"/>
              <a:buChar char="○"/>
            </a:pPr>
            <a:r>
              <a:rPr lang="en" b="1" i="1" dirty="0">
                <a:latin typeface="Georgia"/>
                <a:ea typeface="Georgia"/>
                <a:cs typeface="Georgia"/>
                <a:sym typeface="Georgia"/>
              </a:rPr>
              <a:t>Powerful GPUs</a:t>
            </a:r>
            <a:r>
              <a:rPr lang="en" b="1" dirty="0">
                <a:latin typeface="Georgia"/>
                <a:ea typeface="Georgia"/>
                <a:cs typeface="Georgia"/>
                <a:sym typeface="Georgia"/>
              </a:rPr>
              <a:t> </a:t>
            </a:r>
            <a:r>
              <a:rPr lang="en" dirty="0">
                <a:latin typeface="Georgia"/>
                <a:ea typeface="Georgia"/>
                <a:cs typeface="Georgia"/>
                <a:sym typeface="Georgia"/>
              </a:rPr>
              <a:t>- training of very large models practical</a:t>
            </a:r>
          </a:p>
          <a:p>
            <a:pPr marL="914400" lvl="1" indent="-228600" rtl="0">
              <a:spcBef>
                <a:spcPts val="0"/>
              </a:spcBef>
              <a:buFont typeface="Georgia"/>
              <a:buChar char="○"/>
            </a:pPr>
            <a:r>
              <a:rPr lang="en" b="1" i="1" dirty="0">
                <a:latin typeface="Georgia"/>
                <a:ea typeface="Georgia"/>
                <a:cs typeface="Georgia"/>
                <a:sym typeface="Georgia"/>
              </a:rPr>
              <a:t>Better model regularization strategies</a:t>
            </a:r>
            <a:r>
              <a:rPr lang="en" i="1" dirty="0">
                <a:latin typeface="Georgia"/>
                <a:ea typeface="Georgia"/>
                <a:cs typeface="Georgia"/>
                <a:sym typeface="Georgia"/>
              </a:rPr>
              <a:t> </a:t>
            </a:r>
            <a:r>
              <a:rPr lang="en" dirty="0">
                <a:latin typeface="Georgia"/>
                <a:ea typeface="Georgia"/>
                <a:cs typeface="Georgia"/>
                <a:sym typeface="Georgia"/>
              </a:rPr>
              <a:t>- ex: Dropout, L2 regularization, ReLu, etc.</a:t>
            </a:r>
          </a:p>
        </p:txBody>
      </p:sp>
      <p:pic>
        <p:nvPicPr>
          <p:cNvPr id="78" name="Shape 78" descr="3B3537A8867C42B271119DF5EAFF1CE1.jpg"/>
          <p:cNvPicPr preferRelativeResize="0"/>
          <p:nvPr/>
        </p:nvPicPr>
        <p:blipFill>
          <a:blip r:embed="rId3">
            <a:alphaModFix/>
          </a:blip>
          <a:stretch>
            <a:fillRect/>
          </a:stretch>
        </p:blipFill>
        <p:spPr>
          <a:xfrm>
            <a:off x="167365" y="3102430"/>
            <a:ext cx="3686178" cy="2011112"/>
          </a:xfrm>
          <a:prstGeom prst="rect">
            <a:avLst/>
          </a:prstGeom>
          <a:noFill/>
          <a:ln>
            <a:noFill/>
          </a:ln>
        </p:spPr>
      </p:pic>
      <p:pic>
        <p:nvPicPr>
          <p:cNvPr id="79" name="Shape 79" descr="maxresdefault.jpg"/>
          <p:cNvPicPr preferRelativeResize="0"/>
          <p:nvPr/>
        </p:nvPicPr>
        <p:blipFill>
          <a:blip r:embed="rId4">
            <a:alphaModFix/>
          </a:blip>
          <a:stretch>
            <a:fillRect/>
          </a:stretch>
        </p:blipFill>
        <p:spPr>
          <a:xfrm>
            <a:off x="4410979" y="2830286"/>
            <a:ext cx="4278086" cy="2011113"/>
          </a:xfrm>
          <a:prstGeom prst="rect">
            <a:avLst/>
          </a:prstGeom>
          <a:noFill/>
          <a:ln>
            <a:noFill/>
          </a:ln>
        </p:spPr>
      </p:pic>
      <p:pic>
        <p:nvPicPr>
          <p:cNvPr id="80" name="Shape 80" descr="1469940857491.png"/>
          <p:cNvPicPr preferRelativeResize="0"/>
          <p:nvPr/>
        </p:nvPicPr>
        <p:blipFill>
          <a:blip r:embed="rId5">
            <a:alphaModFix/>
          </a:blip>
          <a:stretch>
            <a:fillRect/>
          </a:stretch>
        </p:blipFill>
        <p:spPr>
          <a:xfrm>
            <a:off x="7004957" y="939787"/>
            <a:ext cx="2139043" cy="159409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idx="4294967295"/>
          </p:nvPr>
        </p:nvSpPr>
        <p:spPr>
          <a:xfrm>
            <a:off x="311700" y="189419"/>
            <a:ext cx="8521700" cy="573088"/>
          </a:xfrm>
          <a:prstGeom prst="rect">
            <a:avLst/>
          </a:prstGeom>
        </p:spPr>
        <p:txBody>
          <a:bodyPr lIns="91425" tIns="91425" rIns="91425" bIns="91425" anchor="t" anchorCtr="0">
            <a:noAutofit/>
          </a:bodyPr>
          <a:lstStyle/>
          <a:p>
            <a:pPr lvl="0" algn="ctr">
              <a:spcBef>
                <a:spcPts val="0"/>
              </a:spcBef>
              <a:buNone/>
            </a:pPr>
            <a:r>
              <a:rPr lang="en" sz="3050" b="1" dirty="0">
                <a:latin typeface="Georgia" panose="02040502050405020303" pitchFamily="18" charset="0"/>
              </a:rPr>
              <a:t>They work very well….but why?</a:t>
            </a:r>
            <a:r>
              <a:rPr lang="en" sz="3000" b="1" dirty="0">
                <a:latin typeface="Georgia" panose="02040502050405020303" pitchFamily="18" charset="0"/>
              </a:rPr>
              <a:t>	</a:t>
            </a:r>
          </a:p>
        </p:txBody>
      </p:sp>
      <p:sp>
        <p:nvSpPr>
          <p:cNvPr id="87" name="Shape 87"/>
          <p:cNvSpPr txBox="1">
            <a:spLocks noGrp="1"/>
          </p:cNvSpPr>
          <p:nvPr>
            <p:ph type="body" idx="4294967295"/>
          </p:nvPr>
        </p:nvSpPr>
        <p:spPr>
          <a:xfrm>
            <a:off x="311700" y="841828"/>
            <a:ext cx="8520113" cy="4187372"/>
          </a:xfrm>
          <a:prstGeom prst="rect">
            <a:avLst/>
          </a:prstGeom>
        </p:spPr>
        <p:txBody>
          <a:bodyPr lIns="91425" tIns="91425" rIns="91425" bIns="91425" anchor="t" anchorCtr="0">
            <a:noAutofit/>
          </a:bodyPr>
          <a:lstStyle/>
          <a:p>
            <a:pPr marL="457200" lvl="0" indent="-317500" rtl="0">
              <a:spcBef>
                <a:spcPts val="0"/>
              </a:spcBef>
              <a:buSzPct val="100000"/>
            </a:pPr>
            <a:r>
              <a:rPr lang="en" sz="1600" dirty="0">
                <a:latin typeface="Georgia"/>
                <a:ea typeface="Georgia"/>
                <a:cs typeface="Georgia"/>
                <a:sym typeface="Georgia"/>
              </a:rPr>
              <a:t>CNNs have been long considered as </a:t>
            </a:r>
            <a:r>
              <a:rPr lang="en" sz="1600" b="1" i="1" dirty="0" smtClean="0">
                <a:latin typeface="Georgia"/>
                <a:ea typeface="Georgia"/>
                <a:cs typeface="Georgia"/>
                <a:sym typeface="Georgia"/>
              </a:rPr>
              <a:t>blackboxes</a:t>
            </a:r>
            <a:r>
              <a:rPr lang="en" sz="1600" dirty="0" smtClean="0">
                <a:latin typeface="Georgia"/>
                <a:ea typeface="Georgia"/>
                <a:cs typeface="Georgia"/>
                <a:sym typeface="Georgia"/>
              </a:rPr>
              <a:t>.</a:t>
            </a:r>
          </a:p>
          <a:p>
            <a:pPr marL="139700" lvl="0" indent="0" rtl="0">
              <a:spcBef>
                <a:spcPts val="0"/>
              </a:spcBef>
              <a:buSzPct val="100000"/>
              <a:buNone/>
            </a:pPr>
            <a:endParaRPr lang="en" sz="1600" dirty="0">
              <a:latin typeface="Georgia"/>
              <a:ea typeface="Georgia"/>
              <a:cs typeface="Georgia"/>
              <a:sym typeface="Georgia"/>
            </a:endParaRPr>
          </a:p>
          <a:p>
            <a:pPr marL="457200" lvl="0" indent="-317500" rtl="0">
              <a:spcBef>
                <a:spcPts val="0"/>
              </a:spcBef>
              <a:buSzPct val="100000"/>
            </a:pPr>
            <a:r>
              <a:rPr lang="en" sz="1600" dirty="0">
                <a:latin typeface="Georgia"/>
                <a:ea typeface="Georgia"/>
                <a:cs typeface="Georgia"/>
                <a:sym typeface="Georgia"/>
              </a:rPr>
              <a:t>People know they work very well, but only a few know </a:t>
            </a:r>
            <a:r>
              <a:rPr lang="en" sz="1600" dirty="0" smtClean="0">
                <a:latin typeface="Georgia"/>
                <a:ea typeface="Georgia"/>
                <a:cs typeface="Georgia"/>
                <a:sym typeface="Georgia"/>
              </a:rPr>
              <a:t>why</a:t>
            </a:r>
            <a:r>
              <a:rPr lang="en" sz="1400" dirty="0" smtClean="0">
                <a:latin typeface="Georgia"/>
                <a:ea typeface="Georgia"/>
                <a:cs typeface="Georgia"/>
                <a:sym typeface="Georgia"/>
              </a:rPr>
              <a:t>,</a:t>
            </a:r>
          </a:p>
          <a:p>
            <a:pPr marL="662940" lvl="1" indent="-317500">
              <a:spcBef>
                <a:spcPts val="0"/>
              </a:spcBef>
              <a:buSzPct val="100000"/>
            </a:pPr>
            <a:r>
              <a:rPr lang="en" sz="1400" dirty="0" smtClean="0">
                <a:latin typeface="Georgia"/>
                <a:ea typeface="Georgia"/>
                <a:cs typeface="Georgia"/>
                <a:sym typeface="Georgia"/>
              </a:rPr>
              <a:t>Due </a:t>
            </a:r>
            <a:r>
              <a:rPr lang="en" sz="1400" dirty="0">
                <a:latin typeface="Georgia"/>
                <a:ea typeface="Georgia"/>
                <a:cs typeface="Georgia"/>
                <a:sym typeface="Georgia"/>
              </a:rPr>
              <a:t>to the large number of interacting parts </a:t>
            </a:r>
            <a:r>
              <a:rPr lang="en" sz="1400" i="1" dirty="0">
                <a:latin typeface="Georgia"/>
                <a:ea typeface="Georgia"/>
                <a:cs typeface="Georgia"/>
                <a:sym typeface="Georgia"/>
              </a:rPr>
              <a:t>(</a:t>
            </a:r>
            <a:r>
              <a:rPr lang="en" sz="1400" dirty="0">
                <a:latin typeface="Georgia"/>
                <a:ea typeface="Georgia"/>
                <a:cs typeface="Georgia"/>
                <a:sym typeface="Georgia"/>
              </a:rPr>
              <a:t>ex: 60 million working parameters, 10(s) to 100(s) of hidden layers, 1000s of neurons each holding an unknown matrix value, etc</a:t>
            </a:r>
            <a:r>
              <a:rPr lang="en" sz="1400" dirty="0" smtClean="0">
                <a:latin typeface="Georgia"/>
                <a:ea typeface="Georgia"/>
                <a:cs typeface="Georgia"/>
                <a:sym typeface="Georgia"/>
              </a:rPr>
              <a:t>..)</a:t>
            </a:r>
          </a:p>
          <a:p>
            <a:pPr marL="662940" lvl="1" indent="-317500">
              <a:spcBef>
                <a:spcPts val="0"/>
              </a:spcBef>
              <a:buSzPct val="100000"/>
            </a:pPr>
            <a:r>
              <a:rPr lang="en" sz="1400" dirty="0" smtClean="0">
                <a:latin typeface="Georgia"/>
                <a:ea typeface="Georgia"/>
                <a:cs typeface="Georgia"/>
                <a:sym typeface="Georgia"/>
              </a:rPr>
              <a:t>Interconnected </a:t>
            </a:r>
            <a:r>
              <a:rPr lang="en" sz="1400" dirty="0">
                <a:latin typeface="Georgia"/>
                <a:ea typeface="Georgia"/>
                <a:cs typeface="Georgia"/>
                <a:sym typeface="Georgia"/>
              </a:rPr>
              <a:t>nonlinear parts</a:t>
            </a:r>
          </a:p>
          <a:p>
            <a:pPr lvl="0" rtl="0">
              <a:spcBef>
                <a:spcPts val="0"/>
              </a:spcBef>
              <a:buNone/>
            </a:pPr>
            <a:endParaRPr dirty="0">
              <a:latin typeface="Georgia"/>
              <a:ea typeface="Georgia"/>
              <a:cs typeface="Georgia"/>
              <a:sym typeface="Georgia"/>
            </a:endParaRPr>
          </a:p>
          <a:p>
            <a:pPr lvl="0" rtl="0">
              <a:spcBef>
                <a:spcPts val="0"/>
              </a:spcBef>
              <a:buNone/>
            </a:pPr>
            <a:endParaRPr lang="en-US" dirty="0" smtClean="0">
              <a:latin typeface="Georgia"/>
              <a:ea typeface="Georgia"/>
              <a:cs typeface="Georgia"/>
              <a:sym typeface="Georgia"/>
            </a:endParaRPr>
          </a:p>
          <a:p>
            <a:pPr lvl="0" rtl="0">
              <a:spcBef>
                <a:spcPts val="0"/>
              </a:spcBef>
              <a:buNone/>
            </a:pPr>
            <a:endParaRPr lang="en-US" dirty="0">
              <a:latin typeface="Georgia"/>
              <a:ea typeface="Georgia"/>
              <a:cs typeface="Georgia"/>
              <a:sym typeface="Georgia"/>
            </a:endParaRPr>
          </a:p>
          <a:p>
            <a:pPr lvl="0" rtl="0">
              <a:spcBef>
                <a:spcPts val="0"/>
              </a:spcBef>
              <a:buNone/>
            </a:pPr>
            <a:endParaRPr lang="en-US" dirty="0" smtClean="0">
              <a:latin typeface="Georgia"/>
              <a:ea typeface="Georgia"/>
              <a:cs typeface="Georgia"/>
              <a:sym typeface="Georgia"/>
            </a:endParaRPr>
          </a:p>
          <a:p>
            <a:pPr lvl="0" rtl="0">
              <a:spcBef>
                <a:spcPts val="0"/>
              </a:spcBef>
              <a:buNone/>
            </a:pPr>
            <a:endParaRPr lang="en-US" dirty="0">
              <a:latin typeface="Georgia"/>
              <a:ea typeface="Georgia"/>
              <a:cs typeface="Georgia"/>
              <a:sym typeface="Georgia"/>
            </a:endParaRPr>
          </a:p>
          <a:p>
            <a:pPr lvl="0" rtl="0">
              <a:spcBef>
                <a:spcPts val="0"/>
              </a:spcBef>
              <a:buNone/>
            </a:pPr>
            <a:endParaRPr lang="en-US" dirty="0" smtClean="0">
              <a:latin typeface="Georgia"/>
              <a:ea typeface="Georgia"/>
              <a:cs typeface="Georgia"/>
              <a:sym typeface="Georgia"/>
            </a:endParaRPr>
          </a:p>
          <a:p>
            <a:pPr lvl="0" rtl="0">
              <a:spcBef>
                <a:spcPts val="0"/>
              </a:spcBef>
              <a:buNone/>
            </a:pPr>
            <a:endParaRPr lang="en-US" dirty="0">
              <a:latin typeface="Georgia"/>
              <a:ea typeface="Georgia"/>
              <a:cs typeface="Georgia"/>
              <a:sym typeface="Georgia"/>
            </a:endParaRPr>
          </a:p>
          <a:p>
            <a:pPr lvl="0" rtl="0">
              <a:spcBef>
                <a:spcPts val="0"/>
              </a:spcBef>
              <a:buNone/>
            </a:pPr>
            <a:endParaRPr dirty="0">
              <a:latin typeface="Georgia"/>
              <a:ea typeface="Georgia"/>
              <a:cs typeface="Georgia"/>
              <a:sym typeface="Georgia"/>
            </a:endParaRPr>
          </a:p>
          <a:p>
            <a:pPr>
              <a:spcBef>
                <a:spcPts val="0"/>
              </a:spcBef>
            </a:pPr>
            <a:endParaRPr lang="en-US" sz="1400" dirty="0" smtClean="0">
              <a:latin typeface="Georgia"/>
              <a:ea typeface="Georgia"/>
              <a:cs typeface="Georgia"/>
              <a:sym typeface="Georgia"/>
            </a:endParaRPr>
          </a:p>
          <a:p>
            <a:pPr marL="425450" indent="-285750">
              <a:spcBef>
                <a:spcPts val="0"/>
              </a:spcBef>
              <a:buSzPct val="100000"/>
            </a:pPr>
            <a:r>
              <a:rPr lang="en" sz="1600" dirty="0" smtClean="0">
                <a:latin typeface="Georgia"/>
                <a:ea typeface="Georgia"/>
                <a:cs typeface="Georgia"/>
                <a:sym typeface="Georgia"/>
              </a:rPr>
              <a:t>Understanding </a:t>
            </a:r>
            <a:r>
              <a:rPr lang="en" sz="1600" dirty="0">
                <a:latin typeface="Georgia"/>
                <a:ea typeface="Georgia"/>
                <a:cs typeface="Georgia"/>
                <a:sym typeface="Georgia"/>
              </a:rPr>
              <a:t>how they work is critical to designing better and deeper </a:t>
            </a:r>
            <a:r>
              <a:rPr lang="en" sz="1600" dirty="0" smtClean="0">
                <a:latin typeface="Georgia"/>
                <a:ea typeface="Georgia"/>
                <a:cs typeface="Georgia"/>
                <a:sym typeface="Georgia"/>
              </a:rPr>
              <a:t>networks:</a:t>
            </a:r>
            <a:endParaRPr lang="en" sz="1400" dirty="0">
              <a:latin typeface="Georgia"/>
              <a:ea typeface="Georgia"/>
              <a:cs typeface="Georgia"/>
              <a:sym typeface="Georgia"/>
            </a:endParaRPr>
          </a:p>
          <a:p>
            <a:pPr marL="631190" lvl="1" indent="-285750">
              <a:spcBef>
                <a:spcPts val="0"/>
              </a:spcBef>
              <a:buSzPct val="100000"/>
            </a:pPr>
            <a:r>
              <a:rPr lang="en" sz="1400" dirty="0" smtClean="0">
                <a:latin typeface="Georgia"/>
                <a:ea typeface="Georgia"/>
                <a:cs typeface="Georgia"/>
                <a:sym typeface="Georgia"/>
              </a:rPr>
              <a:t>Deconvolutional </a:t>
            </a:r>
            <a:r>
              <a:rPr lang="en" sz="1400" dirty="0">
                <a:latin typeface="Georgia"/>
                <a:ea typeface="Georgia"/>
                <a:cs typeface="Georgia"/>
                <a:sym typeface="Georgia"/>
              </a:rPr>
              <a:t>technique for visualizing the features learned by the hidden units of </a:t>
            </a:r>
            <a:r>
              <a:rPr lang="en" sz="1400" dirty="0" smtClean="0">
                <a:latin typeface="Georgia"/>
                <a:ea typeface="Georgia"/>
                <a:cs typeface="Georgia"/>
                <a:sym typeface="Georgia"/>
              </a:rPr>
              <a:t>CNNs</a:t>
            </a:r>
          </a:p>
          <a:p>
            <a:pPr marL="631190" lvl="1" indent="-285750">
              <a:spcBef>
                <a:spcPts val="0"/>
              </a:spcBef>
              <a:buSzPct val="100000"/>
            </a:pPr>
            <a:r>
              <a:rPr lang="en" sz="1400" dirty="0" smtClean="0">
                <a:latin typeface="Georgia"/>
                <a:ea typeface="Georgia"/>
                <a:cs typeface="Georgia"/>
                <a:sym typeface="Georgia"/>
              </a:rPr>
              <a:t>Suggesting </a:t>
            </a:r>
            <a:r>
              <a:rPr lang="en" sz="1400" dirty="0">
                <a:latin typeface="Georgia"/>
                <a:ea typeface="Georgia"/>
                <a:cs typeface="Georgia"/>
                <a:sym typeface="Georgia"/>
              </a:rPr>
              <a:t>architectural changes to convolutional filters to better improve performance of CNNs.</a:t>
            </a:r>
          </a:p>
          <a:p>
            <a:pPr lvl="0">
              <a:spcBef>
                <a:spcPts val="0"/>
              </a:spcBef>
              <a:buNone/>
            </a:pPr>
            <a:r>
              <a:rPr lang="en" dirty="0"/>
              <a:t>	</a:t>
            </a:r>
          </a:p>
        </p:txBody>
      </p:sp>
      <p:pic>
        <p:nvPicPr>
          <p:cNvPr id="86" name="Shape 86" descr="020388ddf7a4414caa84ee7ee7753289.jpg"/>
          <p:cNvPicPr preferRelativeResize="0"/>
          <p:nvPr/>
        </p:nvPicPr>
        <p:blipFill>
          <a:blip r:embed="rId3">
            <a:alphaModFix/>
          </a:blip>
          <a:stretch>
            <a:fillRect/>
          </a:stretch>
        </p:blipFill>
        <p:spPr>
          <a:xfrm>
            <a:off x="5415076" y="2184906"/>
            <a:ext cx="3728924" cy="17139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01" y="2264227"/>
            <a:ext cx="5103376" cy="16934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5851" y="696686"/>
            <a:ext cx="8315325" cy="4337956"/>
          </a:xfrm>
          <a:prstGeom prst="rect">
            <a:avLst/>
          </a:prstGeom>
        </p:spPr>
      </p:pic>
      <p:sp>
        <p:nvSpPr>
          <p:cNvPr id="3" name="Shape 85"/>
          <p:cNvSpPr txBox="1">
            <a:spLocks/>
          </p:cNvSpPr>
          <p:nvPr/>
        </p:nvSpPr>
        <p:spPr>
          <a:xfrm>
            <a:off x="349476" y="123598"/>
            <a:ext cx="8521700" cy="573088"/>
          </a:xfrm>
          <a:prstGeom prst="rect">
            <a:avLst/>
          </a:prstGeom>
        </p:spPr>
        <p:txBody>
          <a:bodyPr vert="horz" lIns="91425" tIns="91425" rIns="91425" bIns="91425" rtlCol="0" anchor="t" anchorCtr="0">
            <a:noAutofit/>
          </a:bodyPr>
          <a:lstStyle>
            <a:lvl1pPr algn="l" defTabSz="685800" rtl="0" eaLnBrk="1" latinLnBrk="0" hangingPunct="1">
              <a:lnSpc>
                <a:spcPct val="90000"/>
              </a:lnSpc>
              <a:spcBef>
                <a:spcPct val="0"/>
              </a:spcBef>
              <a:buNone/>
              <a:defRPr sz="405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pPr>
            <a:r>
              <a:rPr lang="en" sz="3050" b="1" dirty="0" smtClean="0">
                <a:latin typeface="Georgia" panose="02040502050405020303" pitchFamily="18" charset="0"/>
              </a:rPr>
              <a:t>WHAT ARE THEY LEARNING??</a:t>
            </a:r>
            <a:endParaRPr lang="en" sz="3000" b="1" dirty="0">
              <a:latin typeface="Georgia" panose="02040502050405020303" pitchFamily="18" charset="0"/>
            </a:endParaRPr>
          </a:p>
        </p:txBody>
      </p:sp>
    </p:spTree>
    <p:extLst>
      <p:ext uri="{BB962C8B-B14F-4D97-AF65-F5344CB8AC3E}">
        <p14:creationId xmlns:p14="http://schemas.microsoft.com/office/powerpoint/2010/main" val="125178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idx="4294967295"/>
          </p:nvPr>
        </p:nvSpPr>
        <p:spPr>
          <a:xfrm>
            <a:off x="362631" y="215900"/>
            <a:ext cx="8520112" cy="573088"/>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UNDERSTANDING A DNN</a:t>
            </a:r>
            <a:r>
              <a:rPr lang="en" sz="3200" dirty="0">
                <a:latin typeface="Georgia" panose="02040502050405020303" pitchFamily="18" charset="0"/>
              </a:rPr>
              <a:t>	</a:t>
            </a:r>
          </a:p>
        </p:txBody>
      </p:sp>
      <p:sp>
        <p:nvSpPr>
          <p:cNvPr id="100" name="Shape 100"/>
          <p:cNvSpPr txBox="1">
            <a:spLocks noGrp="1"/>
          </p:cNvSpPr>
          <p:nvPr>
            <p:ph type="body" idx="4294967295"/>
          </p:nvPr>
        </p:nvSpPr>
        <p:spPr>
          <a:xfrm>
            <a:off x="361043" y="1023257"/>
            <a:ext cx="8521700" cy="3635375"/>
          </a:xfrm>
          <a:prstGeom prst="rect">
            <a:avLst/>
          </a:prstGeom>
        </p:spPr>
        <p:txBody>
          <a:bodyPr lIns="91425" tIns="91425" rIns="91425" bIns="91425" anchor="t" anchorCtr="0">
            <a:noAutofit/>
          </a:bodyPr>
          <a:lstStyle/>
          <a:p>
            <a:pPr marL="228600" lvl="0" indent="0" rtl="0">
              <a:spcBef>
                <a:spcPts val="0"/>
              </a:spcBef>
              <a:buNone/>
            </a:pPr>
            <a:r>
              <a:rPr lang="en" sz="1600" dirty="0">
                <a:latin typeface="Georgia"/>
                <a:ea typeface="Georgia"/>
                <a:cs typeface="Georgia"/>
                <a:sym typeface="Georgia"/>
              </a:rPr>
              <a:t>There are 2 methods to understanding what computations are performed at each layer in </a:t>
            </a:r>
            <a:r>
              <a:rPr lang="en" sz="1600" dirty="0" smtClean="0">
                <a:latin typeface="Georgia"/>
                <a:ea typeface="Georgia"/>
                <a:cs typeface="Georgia"/>
                <a:sym typeface="Georgia"/>
              </a:rPr>
              <a:t>DNNs</a:t>
            </a:r>
          </a:p>
          <a:p>
            <a:pPr marL="228600" lvl="0" indent="0" rtl="0">
              <a:spcBef>
                <a:spcPts val="0"/>
              </a:spcBef>
              <a:buNone/>
            </a:pPr>
            <a:endParaRPr lang="en" sz="1600" b="1" i="1" dirty="0" smtClean="0">
              <a:latin typeface="Georgia"/>
              <a:ea typeface="Georgia"/>
              <a:cs typeface="Georgia"/>
              <a:sym typeface="Georgia"/>
            </a:endParaRPr>
          </a:p>
          <a:p>
            <a:pPr marL="228600" lvl="0" indent="0" rtl="0">
              <a:spcBef>
                <a:spcPts val="0"/>
              </a:spcBef>
              <a:buNone/>
            </a:pPr>
            <a:endParaRPr lang="en" sz="1600" b="1" i="1" dirty="0">
              <a:latin typeface="Georgia"/>
              <a:ea typeface="Georgia"/>
              <a:cs typeface="Georgia"/>
              <a:sym typeface="Georgia"/>
            </a:endParaRPr>
          </a:p>
          <a:p>
            <a:pPr marL="228600" lvl="0" indent="0" rtl="0">
              <a:spcBef>
                <a:spcPts val="0"/>
              </a:spcBef>
              <a:buNone/>
            </a:pPr>
            <a:r>
              <a:rPr lang="en" sz="1600" b="1" i="1" dirty="0" smtClean="0">
                <a:latin typeface="Georgia"/>
                <a:ea typeface="Georgia"/>
                <a:cs typeface="Georgia"/>
                <a:sym typeface="Georgia"/>
              </a:rPr>
              <a:t>Approach </a:t>
            </a:r>
            <a:r>
              <a:rPr lang="en" sz="1600" b="1" i="1" dirty="0">
                <a:latin typeface="Georgia"/>
                <a:ea typeface="Georgia"/>
                <a:cs typeface="Georgia"/>
                <a:sym typeface="Georgia"/>
              </a:rPr>
              <a:t>1</a:t>
            </a:r>
            <a:r>
              <a:rPr lang="en" sz="1600" dirty="0">
                <a:latin typeface="Georgia"/>
                <a:ea typeface="Georgia"/>
                <a:cs typeface="Georgia"/>
                <a:sym typeface="Georgia"/>
              </a:rPr>
              <a:t>: Study each layer as a group and investigate the type of computation performed by the set of neurons on a layer as a whole (neurons work together and pass information to next layers together, hence informative</a:t>
            </a:r>
            <a:r>
              <a:rPr lang="en" sz="1600" dirty="0" smtClean="0">
                <a:latin typeface="Georgia"/>
                <a:ea typeface="Georgia"/>
                <a:cs typeface="Georgia"/>
                <a:sym typeface="Georgia"/>
              </a:rPr>
              <a:t>).</a:t>
            </a:r>
          </a:p>
          <a:p>
            <a:pPr marL="228600" lvl="0" indent="0" rtl="0">
              <a:spcBef>
                <a:spcPts val="0"/>
              </a:spcBef>
              <a:buNone/>
            </a:pPr>
            <a:endParaRPr lang="en" sz="1600" b="1" i="1" dirty="0" smtClean="0">
              <a:latin typeface="Georgia"/>
              <a:ea typeface="Georgia"/>
              <a:cs typeface="Georgia"/>
              <a:sym typeface="Georgia"/>
            </a:endParaRPr>
          </a:p>
          <a:p>
            <a:pPr marL="228600" lvl="0" indent="0" rtl="0">
              <a:spcBef>
                <a:spcPts val="0"/>
              </a:spcBef>
              <a:buNone/>
            </a:pPr>
            <a:endParaRPr lang="en" sz="1600" b="1" i="1" dirty="0">
              <a:latin typeface="Georgia"/>
              <a:ea typeface="Georgia"/>
              <a:cs typeface="Georgia"/>
              <a:sym typeface="Georgia"/>
            </a:endParaRPr>
          </a:p>
          <a:p>
            <a:pPr marL="228600" lvl="0" indent="0" rtl="0">
              <a:spcBef>
                <a:spcPts val="0"/>
              </a:spcBef>
              <a:buNone/>
            </a:pPr>
            <a:endParaRPr lang="en" sz="1600" b="1" i="1" dirty="0" smtClean="0">
              <a:latin typeface="Georgia"/>
              <a:ea typeface="Georgia"/>
              <a:cs typeface="Georgia"/>
              <a:sym typeface="Georgia"/>
            </a:endParaRPr>
          </a:p>
          <a:p>
            <a:pPr marL="228600" lvl="0" indent="0" rtl="0">
              <a:spcBef>
                <a:spcPts val="0"/>
              </a:spcBef>
              <a:buNone/>
            </a:pPr>
            <a:r>
              <a:rPr lang="en" sz="1600" b="1" i="1" dirty="0" smtClean="0">
                <a:latin typeface="Georgia"/>
                <a:ea typeface="Georgia"/>
                <a:cs typeface="Georgia"/>
                <a:sym typeface="Georgia"/>
              </a:rPr>
              <a:t>Approach </a:t>
            </a:r>
            <a:r>
              <a:rPr lang="en" sz="1600" b="1" i="1" dirty="0">
                <a:latin typeface="Georgia"/>
                <a:ea typeface="Georgia"/>
                <a:cs typeface="Georgia"/>
                <a:sym typeface="Georgia"/>
              </a:rPr>
              <a:t>2</a:t>
            </a:r>
            <a:r>
              <a:rPr lang="en" sz="1600" dirty="0">
                <a:latin typeface="Georgia"/>
                <a:ea typeface="Georgia"/>
                <a:cs typeface="Georgia"/>
                <a:sym typeface="Georgia"/>
              </a:rPr>
              <a:t>: Interpret the function computed by each individual neuron. </a:t>
            </a:r>
            <a:endParaRPr lang="en" sz="1600" dirty="0" smtClean="0">
              <a:latin typeface="Georgia"/>
              <a:ea typeface="Georgia"/>
              <a:cs typeface="Georgia"/>
              <a:sym typeface="Georgia"/>
            </a:endParaRPr>
          </a:p>
          <a:p>
            <a:pPr marL="514350" indent="-285750">
              <a:spcBef>
                <a:spcPts val="0"/>
              </a:spcBef>
            </a:pPr>
            <a:r>
              <a:rPr lang="en" sz="1600" i="1" dirty="0" smtClean="0">
                <a:latin typeface="Georgia"/>
                <a:ea typeface="Georgia"/>
                <a:cs typeface="Georgia"/>
                <a:sym typeface="Georgia"/>
              </a:rPr>
              <a:t>Dataset-centric</a:t>
            </a:r>
            <a:r>
              <a:rPr lang="en" sz="1600" dirty="0">
                <a:latin typeface="Georgia"/>
                <a:ea typeface="Georgia"/>
                <a:cs typeface="Georgia"/>
                <a:sym typeface="Georgia"/>
              </a:rPr>
              <a:t>:</a:t>
            </a:r>
            <a:r>
              <a:rPr lang="en" sz="1600" i="1" dirty="0">
                <a:latin typeface="Georgia"/>
                <a:ea typeface="Georgia"/>
                <a:cs typeface="Georgia"/>
                <a:sym typeface="Georgia"/>
              </a:rPr>
              <a:t> </a:t>
            </a:r>
            <a:r>
              <a:rPr lang="en" sz="1600" dirty="0">
                <a:latin typeface="Georgia"/>
                <a:ea typeface="Georgia"/>
                <a:cs typeface="Georgia"/>
                <a:sym typeface="Georgia"/>
              </a:rPr>
              <a:t>requires a trained network and data running through the </a:t>
            </a:r>
            <a:r>
              <a:rPr lang="en" sz="1600" dirty="0" smtClean="0">
                <a:latin typeface="Georgia"/>
                <a:ea typeface="Georgia"/>
                <a:cs typeface="Georgia"/>
                <a:sym typeface="Georgia"/>
              </a:rPr>
              <a:t>network</a:t>
            </a:r>
            <a:r>
              <a:rPr lang="en" sz="1600" i="1" dirty="0" smtClean="0">
                <a:latin typeface="Georgia"/>
                <a:ea typeface="Georgia"/>
                <a:cs typeface="Georgia"/>
                <a:sym typeface="Georgia"/>
              </a:rPr>
              <a:t>.</a:t>
            </a:r>
          </a:p>
          <a:p>
            <a:pPr marL="514350" indent="-285750">
              <a:spcBef>
                <a:spcPts val="0"/>
              </a:spcBef>
            </a:pPr>
            <a:r>
              <a:rPr lang="en" sz="1600" i="1" dirty="0" smtClean="0">
                <a:latin typeface="Georgia"/>
                <a:ea typeface="Georgia"/>
                <a:cs typeface="Georgia"/>
                <a:sym typeface="Georgia"/>
              </a:rPr>
              <a:t>Network-centric</a:t>
            </a:r>
            <a:r>
              <a:rPr lang="en" sz="1600" dirty="0">
                <a:latin typeface="Georgia"/>
                <a:ea typeface="Georgia"/>
                <a:cs typeface="Georgia"/>
                <a:sym typeface="Georgia"/>
              </a:rPr>
              <a:t>: requires only a trained </a:t>
            </a:r>
            <a:r>
              <a:rPr lang="en" sz="1600" dirty="0" smtClean="0">
                <a:latin typeface="Georgia"/>
                <a:ea typeface="Georgia"/>
                <a:cs typeface="Georgia"/>
                <a:sym typeface="Georgia"/>
              </a:rPr>
              <a:t>network.</a:t>
            </a:r>
            <a:endParaRPr lang="en" sz="1600" dirty="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idx="4294967295"/>
          </p:nvPr>
        </p:nvSpPr>
        <p:spPr>
          <a:xfrm>
            <a:off x="250371" y="237672"/>
            <a:ext cx="8521700" cy="573088"/>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BENEFITS of VISUALIZING DNNs</a:t>
            </a:r>
          </a:p>
        </p:txBody>
      </p:sp>
      <p:sp>
        <p:nvSpPr>
          <p:cNvPr id="94" name="Shape 94"/>
          <p:cNvSpPr txBox="1">
            <a:spLocks noGrp="1"/>
          </p:cNvSpPr>
          <p:nvPr>
            <p:ph type="body" idx="4294967295"/>
          </p:nvPr>
        </p:nvSpPr>
        <p:spPr>
          <a:xfrm>
            <a:off x="250371" y="905781"/>
            <a:ext cx="8521700" cy="4068990"/>
          </a:xfrm>
          <a:prstGeom prst="rect">
            <a:avLst/>
          </a:prstGeom>
        </p:spPr>
        <p:txBody>
          <a:bodyPr lIns="91425" tIns="91425" rIns="91425" bIns="91425" anchor="t" anchorCtr="0">
            <a:noAutofit/>
          </a:bodyPr>
          <a:lstStyle/>
          <a:p>
            <a:pPr marL="425450" indent="-285750">
              <a:spcBef>
                <a:spcPts val="0"/>
              </a:spcBef>
              <a:buSzPct val="100000"/>
            </a:pPr>
            <a:r>
              <a:rPr lang="en" sz="1600" dirty="0">
                <a:latin typeface="Georgia"/>
                <a:ea typeface="Georgia"/>
                <a:cs typeface="Georgia"/>
                <a:sym typeface="Georgia"/>
              </a:rPr>
              <a:t>Helps with development of newer and better techniques for training and testing</a:t>
            </a:r>
            <a:r>
              <a:rPr lang="en" sz="1600" dirty="0" smtClean="0">
                <a:latin typeface="Georgia"/>
                <a:ea typeface="Georgia"/>
                <a:cs typeface="Georgia"/>
                <a:sym typeface="Georgia"/>
              </a:rPr>
              <a:t>.</a:t>
            </a:r>
          </a:p>
          <a:p>
            <a:pPr marL="139700" indent="0">
              <a:spcBef>
                <a:spcPts val="0"/>
              </a:spcBef>
              <a:buSzPct val="100000"/>
              <a:buNone/>
            </a:pPr>
            <a:endParaRPr lang="en" sz="1600" dirty="0" smtClean="0">
              <a:latin typeface="Georgia"/>
              <a:ea typeface="Georgia"/>
              <a:cs typeface="Georgia"/>
              <a:sym typeface="Georgia"/>
            </a:endParaRPr>
          </a:p>
          <a:p>
            <a:pPr marL="425450" indent="-285750">
              <a:spcBef>
                <a:spcPts val="0"/>
              </a:spcBef>
              <a:buSzPct val="100000"/>
            </a:pPr>
            <a:r>
              <a:rPr lang="en" sz="1600" dirty="0" smtClean="0">
                <a:latin typeface="Georgia"/>
                <a:ea typeface="Georgia"/>
                <a:cs typeface="Georgia"/>
                <a:sym typeface="Georgia"/>
              </a:rPr>
              <a:t>Helps </a:t>
            </a:r>
            <a:r>
              <a:rPr lang="en" sz="1600" dirty="0">
                <a:latin typeface="Georgia"/>
                <a:ea typeface="Georgia"/>
                <a:cs typeface="Georgia"/>
                <a:sym typeface="Georgia"/>
              </a:rPr>
              <a:t>newcomers understand why a model they build works or does not work</a:t>
            </a:r>
            <a:r>
              <a:rPr lang="en" sz="1600" dirty="0" smtClean="0">
                <a:latin typeface="Georgia"/>
                <a:ea typeface="Georgia"/>
                <a:cs typeface="Georgia"/>
                <a:sym typeface="Georgia"/>
              </a:rPr>
              <a:t>.</a:t>
            </a:r>
          </a:p>
          <a:p>
            <a:pPr marL="139700" indent="0">
              <a:spcBef>
                <a:spcPts val="0"/>
              </a:spcBef>
              <a:buSzPct val="100000"/>
              <a:buNone/>
            </a:pPr>
            <a:endParaRPr lang="en" sz="1600" dirty="0">
              <a:latin typeface="Georgia"/>
              <a:ea typeface="Georgia"/>
              <a:cs typeface="Georgia"/>
              <a:sym typeface="Georgia"/>
            </a:endParaRPr>
          </a:p>
          <a:p>
            <a:pPr marL="425450" indent="-285750">
              <a:spcBef>
                <a:spcPts val="0"/>
              </a:spcBef>
              <a:buSzPct val="100000"/>
            </a:pPr>
            <a:r>
              <a:rPr lang="en" sz="1600" dirty="0">
                <a:latin typeface="Georgia"/>
                <a:ea typeface="Georgia"/>
                <a:cs typeface="Georgia"/>
                <a:sym typeface="Georgia"/>
              </a:rPr>
              <a:t>Help experts build on ideas for new models or vary hyper-parameters to obtain a state-of-the-art model</a:t>
            </a:r>
            <a:r>
              <a:rPr lang="en" sz="1600" dirty="0" smtClean="0">
                <a:latin typeface="Georgia"/>
                <a:ea typeface="Georgia"/>
                <a:cs typeface="Georgia"/>
                <a:sym typeface="Georgia"/>
              </a:rPr>
              <a:t>.</a:t>
            </a:r>
          </a:p>
          <a:p>
            <a:pPr marL="139700" indent="0">
              <a:spcBef>
                <a:spcPts val="0"/>
              </a:spcBef>
              <a:buSzPct val="100000"/>
              <a:buNone/>
            </a:pPr>
            <a:endParaRPr lang="en" sz="1600" dirty="0">
              <a:latin typeface="Georgia"/>
              <a:ea typeface="Georgia"/>
              <a:cs typeface="Georgia"/>
              <a:sym typeface="Georgia"/>
            </a:endParaRPr>
          </a:p>
          <a:p>
            <a:pPr marL="425450" indent="-285750">
              <a:spcBef>
                <a:spcPts val="0"/>
              </a:spcBef>
              <a:buSzPct val="100000"/>
            </a:pPr>
            <a:r>
              <a:rPr lang="en" sz="1600" b="1" dirty="0">
                <a:latin typeface="Georgia"/>
                <a:ea typeface="Georgia"/>
                <a:cs typeface="Georgia"/>
                <a:sym typeface="Georgia"/>
              </a:rPr>
              <a:t>Paper</a:t>
            </a:r>
            <a:r>
              <a:rPr lang="en" sz="1600" dirty="0">
                <a:latin typeface="Georgia"/>
                <a:ea typeface="Georgia"/>
                <a:cs typeface="Georgia"/>
                <a:sym typeface="Georgia"/>
              </a:rPr>
              <a:t>: </a:t>
            </a:r>
            <a:r>
              <a:rPr lang="en" sz="1600" b="1" dirty="0">
                <a:latin typeface="Georgia"/>
                <a:ea typeface="Georgia"/>
                <a:cs typeface="Georgia"/>
                <a:sym typeface="Georgia"/>
              </a:rPr>
              <a:t>Understanding Neural Networks Through Deep Visualization  </a:t>
            </a:r>
            <a:r>
              <a:rPr lang="en" sz="1600" dirty="0">
                <a:latin typeface="Georgia"/>
                <a:ea typeface="Georgia"/>
                <a:cs typeface="Georgia"/>
                <a:sym typeface="Georgia"/>
              </a:rPr>
              <a:t>provides two such tools to help users that build DNNs to understand them better,</a:t>
            </a:r>
          </a:p>
          <a:p>
            <a:pPr marL="971550" lvl="1" indent="-285750">
              <a:spcBef>
                <a:spcPts val="0"/>
              </a:spcBef>
            </a:pPr>
            <a:r>
              <a:rPr lang="en" sz="1600" dirty="0" smtClean="0">
                <a:latin typeface="Georgia"/>
                <a:ea typeface="Georgia"/>
                <a:cs typeface="Georgia"/>
                <a:sym typeface="Georgia"/>
              </a:rPr>
              <a:t>Interactively </a:t>
            </a:r>
            <a:r>
              <a:rPr lang="en" sz="1600" dirty="0">
                <a:latin typeface="Georgia"/>
                <a:ea typeface="Georgia"/>
                <a:cs typeface="Georgia"/>
                <a:sym typeface="Georgia"/>
              </a:rPr>
              <a:t>plots the activations produced on each layer of a trained DNN for user provided images or video</a:t>
            </a:r>
          </a:p>
          <a:p>
            <a:pPr marL="971550" lvl="1" indent="-285750">
              <a:spcBef>
                <a:spcPts val="0"/>
              </a:spcBef>
            </a:pPr>
            <a:r>
              <a:rPr lang="en" sz="1600" dirty="0" smtClean="0">
                <a:latin typeface="Georgia"/>
                <a:ea typeface="Georgia"/>
                <a:cs typeface="Georgia"/>
                <a:sym typeface="Georgia"/>
              </a:rPr>
              <a:t>Enables </a:t>
            </a:r>
            <a:r>
              <a:rPr lang="en" sz="1600" dirty="0">
                <a:latin typeface="Georgia"/>
                <a:ea typeface="Georgia"/>
                <a:cs typeface="Georgia"/>
                <a:sym typeface="Georgia"/>
              </a:rPr>
              <a:t>visualization of the learned features computed by individual neurons at every layer of a DNN. </a:t>
            </a:r>
            <a:endParaRPr lang="en" sz="1600" dirty="0" smtClean="0">
              <a:latin typeface="Georgia"/>
              <a:ea typeface="Georgia"/>
              <a:cs typeface="Georgia"/>
              <a:sym typeface="Georgia"/>
            </a:endParaRPr>
          </a:p>
          <a:p>
            <a:pPr marL="685800" lvl="1" indent="0">
              <a:spcBef>
                <a:spcPts val="0"/>
              </a:spcBef>
              <a:buNone/>
            </a:pPr>
            <a:endParaRPr lang="en" sz="1600" dirty="0">
              <a:latin typeface="Georgia"/>
              <a:ea typeface="Georgia"/>
              <a:cs typeface="Georgia"/>
              <a:sym typeface="Georgia"/>
            </a:endParaRPr>
          </a:p>
          <a:p>
            <a:pPr marL="425450" indent="-285750">
              <a:spcBef>
                <a:spcPts val="0"/>
              </a:spcBef>
              <a:buSzPct val="100000"/>
            </a:pPr>
            <a:r>
              <a:rPr lang="en" sz="1600" dirty="0">
                <a:latin typeface="Georgia"/>
                <a:ea typeface="Georgia"/>
                <a:cs typeface="Georgia"/>
                <a:sym typeface="Georgia"/>
              </a:rPr>
              <a:t>Seeing what features have been learned is important both to understand how current DNNs work and to fuel intuitions for how to improve them</a:t>
            </a:r>
            <a:r>
              <a:rPr lang="en" sz="1800" dirty="0">
                <a:latin typeface="Georgia"/>
                <a:ea typeface="Georgia"/>
                <a:cs typeface="Georgia"/>
                <a:sym typeface="Georgia"/>
              </a:rPr>
              <a:t>.</a:t>
            </a:r>
          </a:p>
          <a:p>
            <a:pPr lvl="0">
              <a:spcBef>
                <a:spcPts val="0"/>
              </a:spcBef>
              <a:buNone/>
            </a:pPr>
            <a:endParaRPr sz="1400" dirty="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304800" y="194128"/>
            <a:ext cx="8521700" cy="573088"/>
          </a:xfrm>
          <a:prstGeom prst="rect">
            <a:avLst/>
          </a:prstGeom>
        </p:spPr>
        <p:txBody>
          <a:bodyPr lIns="91425" tIns="91425" rIns="91425" bIns="91425" anchor="t" anchorCtr="0">
            <a:noAutofit/>
          </a:bodyPr>
          <a:lstStyle/>
          <a:p>
            <a:pPr lvl="0" algn="ctr">
              <a:spcBef>
                <a:spcPts val="0"/>
              </a:spcBef>
              <a:buNone/>
            </a:pPr>
            <a:r>
              <a:rPr lang="en" sz="3200" b="1" dirty="0">
                <a:latin typeface="Georgia" panose="02040502050405020303" pitchFamily="18" charset="0"/>
              </a:rPr>
              <a:t>PAPER’s CONTRIBUTION:	</a:t>
            </a:r>
          </a:p>
        </p:txBody>
      </p:sp>
      <p:sp>
        <p:nvSpPr>
          <p:cNvPr id="106" name="Shape 106"/>
          <p:cNvSpPr txBox="1">
            <a:spLocks noGrp="1"/>
          </p:cNvSpPr>
          <p:nvPr>
            <p:ph type="body" idx="4294967295"/>
          </p:nvPr>
        </p:nvSpPr>
        <p:spPr>
          <a:xfrm>
            <a:off x="304800" y="1027339"/>
            <a:ext cx="8521700" cy="3416300"/>
          </a:xfrm>
          <a:prstGeom prst="rect">
            <a:avLst/>
          </a:prstGeom>
        </p:spPr>
        <p:txBody>
          <a:bodyPr lIns="91425" tIns="91425" rIns="91425" bIns="91425" anchor="t" anchorCtr="0">
            <a:noAutofit/>
          </a:bodyPr>
          <a:lstStyle/>
          <a:p>
            <a:pPr lvl="0">
              <a:spcBef>
                <a:spcPts val="0"/>
              </a:spcBef>
              <a:buNone/>
            </a:pPr>
            <a:r>
              <a:rPr lang="en" sz="1650" dirty="0">
                <a:latin typeface="Georgia"/>
                <a:ea typeface="Georgia"/>
                <a:cs typeface="Georgia"/>
                <a:sym typeface="Georgia"/>
              </a:rPr>
              <a:t>There are essentially 2 contributions from this paper with respect to visualization </a:t>
            </a:r>
            <a:r>
              <a:rPr lang="en" sz="1650" dirty="0" smtClean="0">
                <a:latin typeface="Georgia"/>
                <a:ea typeface="Georgia"/>
                <a:cs typeface="Georgia"/>
                <a:sym typeface="Georgia"/>
              </a:rPr>
              <a:t>of DNNs,</a:t>
            </a:r>
          </a:p>
          <a:p>
            <a:pPr lvl="0">
              <a:spcBef>
                <a:spcPts val="0"/>
              </a:spcBef>
              <a:buNone/>
            </a:pPr>
            <a:endParaRPr lang="en" sz="1650" dirty="0">
              <a:latin typeface="Georgia"/>
              <a:ea typeface="Georgia"/>
              <a:cs typeface="Georgia"/>
              <a:sym typeface="Georgia"/>
            </a:endParaRPr>
          </a:p>
          <a:p>
            <a:pPr marL="457200" lvl="0" indent="-323850" rtl="0">
              <a:spcBef>
                <a:spcPts val="0"/>
              </a:spcBef>
              <a:buSzPct val="100000"/>
              <a:buFont typeface="Georgia"/>
              <a:buChar char="●"/>
            </a:pPr>
            <a:r>
              <a:rPr lang="en" sz="1650" dirty="0" smtClean="0">
                <a:latin typeface="Georgia"/>
                <a:ea typeface="Georgia"/>
                <a:cs typeface="Georgia"/>
                <a:sym typeface="Georgia"/>
              </a:rPr>
              <a:t>(VISUALIZATION)Describe </a:t>
            </a:r>
            <a:r>
              <a:rPr lang="en" sz="1650" dirty="0">
                <a:latin typeface="Georgia"/>
                <a:ea typeface="Georgia"/>
                <a:cs typeface="Georgia"/>
                <a:sym typeface="Georgia"/>
              </a:rPr>
              <a:t>and </a:t>
            </a:r>
            <a:r>
              <a:rPr lang="en" sz="1650" dirty="0" smtClean="0">
                <a:latin typeface="Georgia"/>
                <a:ea typeface="Georgia"/>
                <a:cs typeface="Georgia"/>
                <a:sym typeface="Georgia"/>
              </a:rPr>
              <a:t>Release </a:t>
            </a:r>
            <a:r>
              <a:rPr lang="en" sz="1650" dirty="0">
                <a:latin typeface="Georgia"/>
                <a:ea typeface="Georgia"/>
                <a:cs typeface="Georgia"/>
                <a:sym typeface="Georgia"/>
              </a:rPr>
              <a:t>a </a:t>
            </a:r>
            <a:r>
              <a:rPr lang="en" sz="1650" b="1" dirty="0" smtClean="0">
                <a:latin typeface="Georgia"/>
                <a:ea typeface="Georgia"/>
                <a:cs typeface="Georgia"/>
                <a:sym typeface="Georgia"/>
              </a:rPr>
              <a:t>Software Tool</a:t>
            </a:r>
            <a:r>
              <a:rPr lang="en" sz="1650" dirty="0" smtClean="0">
                <a:latin typeface="Georgia"/>
                <a:ea typeface="Georgia"/>
                <a:cs typeface="Georgia"/>
                <a:sym typeface="Georgia"/>
              </a:rPr>
              <a:t> </a:t>
            </a:r>
            <a:r>
              <a:rPr lang="en" sz="1650" dirty="0">
                <a:latin typeface="Georgia"/>
                <a:ea typeface="Georgia"/>
                <a:cs typeface="Georgia"/>
                <a:sym typeface="Georgia"/>
              </a:rPr>
              <a:t>that provides a live, interactive visualization of every neuron in a trained convnet as it responds to a user-provided image or video. This tool displays - forward activation values, preferred stimuli via gradient ascent, top images from each training set, deconv highlights of top images and backward diffs computed via backprop or deconv starting from arbitrary unit</a:t>
            </a:r>
            <a:r>
              <a:rPr lang="en" sz="1650" dirty="0" smtClean="0">
                <a:latin typeface="Georgia"/>
                <a:ea typeface="Georgia"/>
                <a:cs typeface="Georgia"/>
                <a:sym typeface="Georgia"/>
              </a:rPr>
              <a:t>.</a:t>
            </a:r>
          </a:p>
          <a:p>
            <a:pPr marL="133350" lvl="0" indent="0" rtl="0">
              <a:spcBef>
                <a:spcPts val="0"/>
              </a:spcBef>
              <a:buSzPct val="100000"/>
              <a:buNone/>
            </a:pPr>
            <a:endParaRPr lang="en" sz="1650" dirty="0">
              <a:latin typeface="Georgia"/>
              <a:ea typeface="Georgia"/>
              <a:cs typeface="Georgia"/>
              <a:sym typeface="Georgia"/>
            </a:endParaRPr>
          </a:p>
          <a:p>
            <a:pPr marL="457200" lvl="0" indent="-323850">
              <a:spcBef>
                <a:spcPts val="0"/>
              </a:spcBef>
              <a:buSzPct val="100000"/>
              <a:buFont typeface="Georgia"/>
              <a:buChar char="●"/>
            </a:pPr>
            <a:r>
              <a:rPr lang="en" sz="1650" dirty="0">
                <a:latin typeface="Georgia"/>
                <a:ea typeface="Georgia"/>
                <a:cs typeface="Georgia"/>
                <a:sym typeface="Georgia"/>
              </a:rPr>
              <a:t>(BETTER THE </a:t>
            </a:r>
            <a:r>
              <a:rPr lang="en" sz="1650" dirty="0" smtClean="0">
                <a:latin typeface="Georgia"/>
                <a:ea typeface="Georgia"/>
                <a:cs typeface="Georgia"/>
                <a:sym typeface="Georgia"/>
              </a:rPr>
              <a:t>VISUALIZATION) Extended </a:t>
            </a:r>
            <a:r>
              <a:rPr lang="en" sz="1650" dirty="0">
                <a:latin typeface="Georgia"/>
                <a:ea typeface="Georgia"/>
                <a:cs typeface="Georgia"/>
                <a:sym typeface="Georgia"/>
              </a:rPr>
              <a:t>past efforts to </a:t>
            </a:r>
            <a:r>
              <a:rPr lang="en" sz="1650" b="1" dirty="0" smtClean="0">
                <a:latin typeface="Georgia"/>
                <a:ea typeface="Georgia"/>
                <a:cs typeface="Georgia"/>
                <a:sym typeface="Georgia"/>
              </a:rPr>
              <a:t>Visualize </a:t>
            </a:r>
            <a:r>
              <a:rPr lang="en" sz="1650" b="1" dirty="0">
                <a:latin typeface="Georgia"/>
                <a:ea typeface="Georgia"/>
                <a:cs typeface="Georgia"/>
                <a:sym typeface="Georgia"/>
              </a:rPr>
              <a:t>preferred activation patterns </a:t>
            </a:r>
            <a:r>
              <a:rPr lang="en" sz="1650" dirty="0">
                <a:latin typeface="Georgia"/>
                <a:ea typeface="Georgia"/>
                <a:cs typeface="Georgia"/>
                <a:sym typeface="Georgia"/>
              </a:rPr>
              <a:t>in input space by adding several new types of regularization, which produce interpretable images for large convnets.</a:t>
            </a:r>
          </a:p>
          <a:p>
            <a:pPr lvl="0" rtl="0">
              <a:spcBef>
                <a:spcPts val="0"/>
              </a:spcBef>
              <a:buNone/>
            </a:pPr>
            <a:endParaRPr sz="1500" dirty="0">
              <a:latin typeface="Georgia"/>
              <a:ea typeface="Georgia"/>
              <a:cs typeface="Georgia"/>
              <a:sym typeface="Georgia"/>
            </a:endParaRPr>
          </a:p>
          <a:p>
            <a:pPr lvl="0" rtl="0">
              <a:spcBef>
                <a:spcPts val="0"/>
              </a:spcBef>
              <a:buNone/>
            </a:pPr>
            <a:endParaRPr sz="1500" dirty="0">
              <a:latin typeface="Georgia"/>
              <a:ea typeface="Georgia"/>
              <a:cs typeface="Georgia"/>
              <a:sym typeface="Georgia"/>
            </a:endParaRPr>
          </a:p>
        </p:txBody>
      </p:sp>
      <p:sp>
        <p:nvSpPr>
          <p:cNvPr id="2" name="TextBox 1"/>
          <p:cNvSpPr txBox="1"/>
          <p:nvPr/>
        </p:nvSpPr>
        <p:spPr>
          <a:xfrm>
            <a:off x="304800" y="4703762"/>
            <a:ext cx="3048000" cy="492443"/>
          </a:xfrm>
          <a:prstGeom prst="rect">
            <a:avLst/>
          </a:prstGeom>
          <a:noFill/>
        </p:spPr>
        <p:txBody>
          <a:bodyPr wrap="square" rtlCol="0">
            <a:spAutoFit/>
          </a:bodyPr>
          <a:lstStyle/>
          <a:p>
            <a:r>
              <a:rPr lang="en" sz="1200" dirty="0">
                <a:latin typeface="Georgia"/>
                <a:ea typeface="Georgia"/>
                <a:cs typeface="Georgia"/>
                <a:sym typeface="Georgia"/>
              </a:rPr>
              <a:t>Link: http://yosinski.com/deepvis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711</TotalTime>
  <Words>1967</Words>
  <Application>Microsoft Office PowerPoint</Application>
  <PresentationFormat>On-screen Show (16:9)</PresentationFormat>
  <Paragraphs>225</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Georgia</vt:lpstr>
      <vt:lpstr>Rockwell</vt:lpstr>
      <vt:lpstr>Rockwell Condensed</vt:lpstr>
      <vt:lpstr>Trebuchet MS</vt:lpstr>
      <vt:lpstr>Wingdings</vt:lpstr>
      <vt:lpstr>Wood Type</vt:lpstr>
      <vt:lpstr>ECE 6554: ADVANCED C.V TOPIC: UNDERSTANDING OF DEEP NEURAL NETWORKS</vt:lpstr>
      <vt:lpstr>CONVOLUTIONAL NEURAL NETWORK </vt:lpstr>
      <vt:lpstr>PowerPoint Presentation</vt:lpstr>
      <vt:lpstr>WHY are CNNs so POPULAR??!</vt:lpstr>
      <vt:lpstr>They work very well….but why? </vt:lpstr>
      <vt:lpstr>PowerPoint Presentation</vt:lpstr>
      <vt:lpstr>UNDERSTANDING A DNN </vt:lpstr>
      <vt:lpstr>BENEFITS of VISUALIZING DNNs</vt:lpstr>
      <vt:lpstr>PAPER’s CONTRIBUTION: </vt:lpstr>
      <vt:lpstr>PART 1: VISUALIZATION LIVE CONVNET ACTIVATIONS</vt:lpstr>
      <vt:lpstr>DEMO SOFTWARE INTERFACE</vt:lpstr>
      <vt:lpstr>PowerPoint Presentation</vt:lpstr>
      <vt:lpstr>OBSERVATIONS</vt:lpstr>
      <vt:lpstr>ADVANTAGES OF THE SOFTWARE TOOL </vt:lpstr>
      <vt:lpstr>CODE DEMO</vt:lpstr>
      <vt:lpstr>SYSTEM SET-UP</vt:lpstr>
      <vt:lpstr>PowerPoint Presentation</vt:lpstr>
      <vt:lpstr>PART 2: VISUALIZATION VIA REGULAR OPTIMIZATION</vt:lpstr>
      <vt:lpstr>L2 DECAY</vt:lpstr>
      <vt:lpstr>GAUSSIAN BLUR </vt:lpstr>
      <vt:lpstr>CLIPPING PIXELS WITH SMALL NORM</vt:lpstr>
      <vt:lpstr>CLIPPING PIXELS WITH SMALL CONTRIBUTIONS</vt:lpstr>
      <vt:lpstr>Each HypParam applied individually</vt:lpstr>
      <vt:lpstr>COMBINATION OF HYPERPARAMETERS</vt:lpstr>
      <vt:lpstr>PowerPoint Presentation</vt:lpstr>
      <vt:lpstr>PowerPoint Presentation</vt:lpstr>
      <vt:lpstr>PowerPoint Presentation</vt:lpstr>
      <vt:lpstr>FUTURE WORK</vt:lpstr>
      <vt:lpstr>CONCLUSION (TOPIC)</vt:lpstr>
      <vt:lpstr>CONCLUSION (SOFTWARE)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OF DEEP NEURAL NETWORKS</dc:title>
  <dc:creator>Pranav V Murthy</dc:creator>
  <cp:lastModifiedBy>Pranav V Murthy</cp:lastModifiedBy>
  <cp:revision>31</cp:revision>
  <dcterms:modified xsi:type="dcterms:W3CDTF">2017-02-02T20:21:29Z</dcterms:modified>
</cp:coreProperties>
</file>